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sldIdLst>
    <p:sldId id="256" r:id="rId2"/>
    <p:sldId id="257" r:id="rId3"/>
    <p:sldId id="258" r:id="rId4"/>
    <p:sldId id="259" r:id="rId5"/>
    <p:sldId id="262" r:id="rId6"/>
    <p:sldId id="292" r:id="rId7"/>
    <p:sldId id="293" r:id="rId8"/>
    <p:sldId id="261" r:id="rId9"/>
    <p:sldId id="260" r:id="rId10"/>
    <p:sldId id="263" r:id="rId11"/>
    <p:sldId id="264" r:id="rId12"/>
    <p:sldId id="265" r:id="rId13"/>
    <p:sldId id="267" r:id="rId14"/>
    <p:sldId id="266" r:id="rId15"/>
    <p:sldId id="268" r:id="rId16"/>
    <p:sldId id="273" r:id="rId17"/>
    <p:sldId id="269" r:id="rId18"/>
    <p:sldId id="270" r:id="rId19"/>
    <p:sldId id="274" r:id="rId20"/>
    <p:sldId id="277" r:id="rId21"/>
    <p:sldId id="289" r:id="rId22"/>
    <p:sldId id="286" r:id="rId23"/>
    <p:sldId id="278" r:id="rId24"/>
    <p:sldId id="291" r:id="rId25"/>
    <p:sldId id="287" r:id="rId26"/>
    <p:sldId id="290" r:id="rId27"/>
    <p:sldId id="279" r:id="rId28"/>
    <p:sldId id="280" r:id="rId29"/>
    <p:sldId id="281" r:id="rId30"/>
    <p:sldId id="288" r:id="rId31"/>
    <p:sldId id="271" r:id="rId32"/>
    <p:sldId id="272" r:id="rId33"/>
    <p:sldId id="275" r:id="rId34"/>
    <p:sldId id="27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94590"/>
  </p:normalViewPr>
  <p:slideViewPr>
    <p:cSldViewPr snapToGrid="0" snapToObjects="1">
      <p:cViewPr varScale="1">
        <p:scale>
          <a:sx n="81" d="100"/>
          <a:sy n="81" d="100"/>
        </p:scale>
        <p:origin x="-4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1C94F46C-8E7A-C649-973E-559BD134268E}" type="datetimeFigureOut">
              <a:rPr lang="en-US" smtClean="0"/>
              <a:pPr/>
              <a:t>3/1/16</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16292582-9FC8-4B1B-8456-B27CC842DEE2}" type="slidenum">
              <a:rPr lang="en-US" smtClean="0"/>
              <a:pPr/>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CA" smtClean="0"/>
              <a:t>Click icon to add picture</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CA"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C94F46C-8E7A-C649-973E-559BD134268E}"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57981-F84D-234D-9B43-4745F35D11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CA" smtClean="0"/>
              <a:t>Click icon to add picture</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CA"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C94F46C-8E7A-C649-973E-559BD134268E}"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57981-F84D-234D-9B43-4745F35D11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CA" smtClean="0"/>
              <a:t>Click icon to add picture</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C94F46C-8E7A-C649-973E-559BD134268E}"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57981-F84D-234D-9B43-4745F35D112A}"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smtClean="0"/>
              <a:t>Click icon to add picture</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CA"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CA"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C94F46C-8E7A-C649-973E-559BD134268E}"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57981-F84D-234D-9B43-4745F35D112A}"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smtClean="0"/>
              <a:t>Click icon to add picture</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CA" smtClean="0"/>
              <a:t>Click icon to add picture</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CA" smtClean="0"/>
              <a:t>Click icon to add picture</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CA"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C94F46C-8E7A-C649-973E-559BD134268E}"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57981-F84D-234D-9B43-4745F35D112A}" type="slidenum">
              <a:rPr lang="en-US" smtClean="0"/>
              <a:pPr/>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CA" smtClean="0"/>
              <a:t>Click icon to add picture</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smtClean="0"/>
              <a:t>Click icon to add picture</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C94F46C-8E7A-C649-973E-559BD134268E}"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57981-F84D-234D-9B43-4745F35D112A}" type="slidenum">
              <a:rPr lang="en-US" smtClean="0"/>
              <a:pPr/>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CA" smtClean="0"/>
              <a:t>Click icon to add picture</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CA" smtClean="0"/>
              <a:t>Click icon to add picture</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CA" smtClean="0"/>
              <a:t>Click icon to add picture</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C94F46C-8E7A-C649-973E-559BD134268E}"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57981-F84D-234D-9B43-4745F35D112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C94F46C-8E7A-C649-973E-559BD134268E}"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57981-F84D-234D-9B43-4745F35D11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C94F46C-8E7A-C649-973E-559BD134268E}"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57981-F84D-234D-9B43-4745F35D11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94F46C-8E7A-C649-973E-559BD134268E}"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FC257981-F84D-234D-9B43-4745F35D112A}" type="slidenum">
              <a:rPr lang="en-US" smtClean="0"/>
              <a:pPr/>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CA" smtClean="0"/>
              <a:t>Click icon to add picture</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1C94F46C-8E7A-C649-973E-559BD134268E}" type="datetimeFigureOut">
              <a:rPr lang="en-US" smtClean="0"/>
              <a:pPr/>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FC257981-F84D-234D-9B43-4745F35D11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CA"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1C94F46C-8E7A-C649-973E-559BD134268E}"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FC257981-F84D-234D-9B43-4745F35D11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1C94F46C-8E7A-C649-973E-559BD134268E}" type="datetimeFigureOut">
              <a:rPr lang="en-US" smtClean="0"/>
              <a:pPr/>
              <a:t>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FC257981-F84D-234D-9B43-4745F35D112A}" type="slidenum">
              <a:rPr lang="en-US" smtClean="0"/>
              <a:pPr/>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CA" smtClean="0"/>
              <a:t>Click to edit Master title style</a:t>
            </a:r>
            <a:endParaRPr/>
          </a:p>
        </p:txBody>
      </p:sp>
      <p:sp>
        <p:nvSpPr>
          <p:cNvPr id="3" name="Date Placeholder 2"/>
          <p:cNvSpPr>
            <a:spLocks noGrp="1"/>
          </p:cNvSpPr>
          <p:nvPr>
            <p:ph type="dt" sz="half" idx="10"/>
          </p:nvPr>
        </p:nvSpPr>
        <p:spPr/>
        <p:txBody>
          <a:bodyPr/>
          <a:lstStyle/>
          <a:p>
            <a:fld id="{1C94F46C-8E7A-C649-973E-559BD134268E}" type="datetimeFigureOut">
              <a:rPr lang="en-US" smtClean="0"/>
              <a:pPr/>
              <a:t>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FC257981-F84D-234D-9B43-4745F35D112A}" type="slidenum">
              <a:rPr lang="en-US" smtClean="0"/>
              <a:pPr/>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4F46C-8E7A-C649-973E-559BD134268E}" type="datetimeFigureOut">
              <a:rPr lang="en-US" smtClean="0"/>
              <a:pPr/>
              <a:t>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FC257981-F84D-234D-9B43-4745F35D112A}" type="slidenum">
              <a:rPr lang="en-US" smtClean="0"/>
              <a:pPr/>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CA"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C94F46C-8E7A-C649-973E-559BD134268E}" type="datetimeFigureOut">
              <a:rPr lang="en-US" smtClean="0"/>
              <a:pPr/>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92582-9FC8-4B1B-8456-B27CC842DE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1C94F46C-8E7A-C649-973E-559BD134268E}" type="datetimeFigureOut">
              <a:rPr lang="en-US" smtClean="0"/>
              <a:pPr/>
              <a:t>3/1/16</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FC257981-F84D-234D-9B43-4745F35D112A}" type="slidenum">
              <a:rPr lang="en-US" smtClean="0"/>
              <a:pPr/>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gif"/><Relationship Id="rId1" Type="http://schemas.openxmlformats.org/officeDocument/2006/relationships/slideLayout" Target="../slideLayouts/slideLayout15.xml"/><Relationship Id="rId2"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28.tiff"/><Relationship Id="rId1" Type="http://schemas.openxmlformats.org/officeDocument/2006/relationships/slideLayout" Target="../slideLayouts/slideLayout14.xml"/><Relationship Id="rId2" Type="http://schemas.openxmlformats.org/officeDocument/2006/relationships/image" Target="../media/image2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youtu.be/x_Vm7oaoOu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youtu.be/yV8zEjgZ8V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png"/><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t-0R9BUup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t-0R9BUupt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youtu.be/AVE3OsR5W-0" TargetMode="External"/><Relationship Id="rId3" Type="http://schemas.openxmlformats.org/officeDocument/2006/relationships/hyperlink" Target="http://youtu.be/BwbnUkxcrV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youtu.be/yzflLqk0ksM" TargetMode="External"/><Relationship Id="rId4" Type="http://schemas.openxmlformats.org/officeDocument/2006/relationships/hyperlink" Target="http://youtu.be/x_Vm7oaoOuU" TargetMode="External"/><Relationship Id="rId1" Type="http://schemas.openxmlformats.org/officeDocument/2006/relationships/slideLayout" Target="../slideLayouts/slideLayout3.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973" y="1743635"/>
            <a:ext cx="3273552" cy="1640541"/>
          </a:xfrm>
        </p:spPr>
        <p:txBody>
          <a:bodyPr/>
          <a:lstStyle/>
          <a:p>
            <a:r>
              <a:rPr lang="en-US" dirty="0" smtClean="0"/>
              <a:t>Alberta Legislature</a:t>
            </a:r>
            <a:endParaRPr lang="en-US" dirty="0"/>
          </a:p>
        </p:txBody>
      </p:sp>
      <p:sp>
        <p:nvSpPr>
          <p:cNvPr id="3" name="Subtitle 2"/>
          <p:cNvSpPr>
            <a:spLocks noGrp="1"/>
          </p:cNvSpPr>
          <p:nvPr>
            <p:ph type="subTitle" idx="1"/>
          </p:nvPr>
        </p:nvSpPr>
        <p:spPr>
          <a:xfrm>
            <a:off x="1137973" y="4272332"/>
            <a:ext cx="3273552" cy="530352"/>
          </a:xfrm>
        </p:spPr>
        <p:txBody>
          <a:bodyPr/>
          <a:lstStyle/>
          <a:p>
            <a:r>
              <a:rPr lang="en-US" dirty="0" smtClean="0"/>
              <a:t>What’s it all about</a:t>
            </a:r>
            <a:endParaRPr lang="en-US" dirty="0"/>
          </a:p>
        </p:txBody>
      </p:sp>
      <p:pic>
        <p:nvPicPr>
          <p:cNvPr id="6" name="Picture 5"/>
          <p:cNvPicPr>
            <a:picLocks noChangeAspect="1"/>
          </p:cNvPicPr>
          <p:nvPr/>
        </p:nvPicPr>
        <p:blipFill>
          <a:blip r:embed="rId2"/>
          <a:stretch>
            <a:fillRect/>
          </a:stretch>
        </p:blipFill>
        <p:spPr>
          <a:xfrm>
            <a:off x="4691429" y="2273987"/>
            <a:ext cx="3424277" cy="25286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b="1" dirty="0" smtClean="0">
                <a:latin typeface="Bangla MN"/>
                <a:cs typeface="Bangla MN"/>
              </a:rPr>
              <a:t>Introduction of a Bill</a:t>
            </a:r>
            <a:r>
              <a:rPr lang="en-US" b="1" dirty="0" smtClean="0"/>
              <a:t/>
            </a:r>
            <a:br>
              <a:rPr lang="en-US" b="1" dirty="0" smtClean="0"/>
            </a:br>
            <a:endParaRPr lang="en-US" dirty="0"/>
          </a:p>
        </p:txBody>
      </p:sp>
      <p:sp>
        <p:nvSpPr>
          <p:cNvPr id="9" name="Content Placeholder 8"/>
          <p:cNvSpPr>
            <a:spLocks noGrp="1"/>
          </p:cNvSpPr>
          <p:nvPr>
            <p:ph idx="1"/>
          </p:nvPr>
        </p:nvSpPr>
        <p:spPr/>
        <p:txBody>
          <a:bodyPr>
            <a:normAutofit/>
          </a:bodyPr>
          <a:lstStyle/>
          <a:p>
            <a:r>
              <a:rPr lang="en-US" sz="2400" b="1" dirty="0" smtClean="0"/>
              <a:t>A bill goes through several stages before becoming a law. These stages give all members and voters a chance to study and make their views known. Many suggestions may be made about how to improve the bill.</a:t>
            </a:r>
            <a:endParaRPr lang="en-US" sz="2400" dirty="0"/>
          </a:p>
        </p:txBody>
      </p:sp>
      <p:sp>
        <p:nvSpPr>
          <p:cNvPr id="10" name="Text Placeholder 9"/>
          <p:cNvSpPr>
            <a:spLocks noGrp="1"/>
          </p:cNvSpPr>
          <p:nvPr>
            <p:ph type="body" sz="half" idx="2"/>
          </p:nvPr>
        </p:nvSpPr>
        <p:spPr>
          <a:xfrm>
            <a:off x="1830862" y="1160463"/>
            <a:ext cx="6546407" cy="954088"/>
          </a:xfrm>
        </p:spPr>
        <p:txBody>
          <a:bodyPr>
            <a:normAutofit/>
          </a:bodyPr>
          <a:lstStyle/>
          <a:p>
            <a:r>
              <a:rPr lang="en-US" sz="2000" b="1" dirty="0" smtClean="0">
                <a:latin typeface="Century Gothic"/>
                <a:cs typeface="Century Gothic"/>
              </a:rPr>
              <a:t>A law starts with an idea and when an idea is presented to the legislature, it is in the form of a bill. </a:t>
            </a:r>
            <a:endParaRPr lang="en-US" sz="2000" dirty="0">
              <a:latin typeface="Century Gothic"/>
              <a:cs typeface="Century Gothic"/>
            </a:endParaRPr>
          </a:p>
        </p:txBody>
      </p:sp>
      <p:pic>
        <p:nvPicPr>
          <p:cNvPr id="11" name="Picture 10"/>
          <p:cNvPicPr>
            <a:picLocks noChangeAspect="1"/>
          </p:cNvPicPr>
          <p:nvPr/>
        </p:nvPicPr>
        <p:blipFill>
          <a:blip r:embed="rId2"/>
          <a:stretch>
            <a:fillRect/>
          </a:stretch>
        </p:blipFill>
        <p:spPr>
          <a:xfrm>
            <a:off x="1072044" y="304800"/>
            <a:ext cx="758818" cy="1217538"/>
          </a:xfrm>
          <a:prstGeom prst="rect">
            <a:avLst/>
          </a:prstGeom>
        </p:spPr>
      </p:pic>
      <p:pic>
        <p:nvPicPr>
          <p:cNvPr id="12" name="Picture 11"/>
          <p:cNvPicPr>
            <a:picLocks noChangeAspect="1"/>
          </p:cNvPicPr>
          <p:nvPr/>
        </p:nvPicPr>
        <p:blipFill>
          <a:blip r:embed="rId3"/>
          <a:stretch>
            <a:fillRect/>
          </a:stretch>
        </p:blipFill>
        <p:spPr>
          <a:xfrm>
            <a:off x="393522" y="2292824"/>
            <a:ext cx="2537775" cy="37233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 Placeholder 10"/>
          <p:cNvSpPr>
            <a:spLocks noGrp="1"/>
          </p:cNvSpPr>
          <p:nvPr>
            <p:ph type="body" sz="half" idx="2"/>
          </p:nvPr>
        </p:nvSpPr>
        <p:spPr>
          <a:xfrm>
            <a:off x="5764306" y="230938"/>
            <a:ext cx="3060117" cy="1871220"/>
          </a:xfrm>
        </p:spPr>
        <p:txBody>
          <a:bodyPr>
            <a:normAutofit lnSpcReduction="10000"/>
          </a:bodyPr>
          <a:lstStyle/>
          <a:p>
            <a:r>
              <a:rPr lang="en-US" dirty="0" smtClean="0"/>
              <a:t>The member who is proposing to make a bill law motions to introduce it to the other members.  After being introduced, it goes through a first reading which explains its objectives.  Then, </a:t>
            </a:r>
            <a:r>
              <a:rPr lang="en-US" dirty="0" err="1" smtClean="0"/>
              <a:t>MLAs</a:t>
            </a:r>
            <a:r>
              <a:rPr lang="en-US" dirty="0" smtClean="0"/>
              <a:t> decide whether to accept the bill for future debate. If the answer is yes, then it is assigned a number and scheduled for a second reading. Each member gets a copy of the bill.</a:t>
            </a:r>
            <a:endParaRPr lang="en-US" dirty="0"/>
          </a:p>
        </p:txBody>
      </p:sp>
      <p:pic>
        <p:nvPicPr>
          <p:cNvPr id="20" name="Picture Placeholder 19" descr="billday.gif"/>
          <p:cNvPicPr>
            <a:picLocks noGrp="1" noChangeAspect="1"/>
          </p:cNvPicPr>
          <p:nvPr>
            <p:ph type="pic" sz="quarter" idx="13"/>
          </p:nvPr>
        </p:nvPicPr>
        <p:blipFill>
          <a:blip r:embed="rId2"/>
          <a:srcRect l="-38700" r="-38700"/>
          <a:stretch>
            <a:fillRect/>
          </a:stretch>
        </p:blipFill>
        <p:spPr>
          <a:xfrm>
            <a:off x="277907" y="230938"/>
            <a:ext cx="2743200" cy="1956816"/>
          </a:xfrm>
        </p:spPr>
      </p:pic>
      <p:sp>
        <p:nvSpPr>
          <p:cNvPr id="14" name="Text Placeholder 13"/>
          <p:cNvSpPr>
            <a:spLocks noGrp="1"/>
          </p:cNvSpPr>
          <p:nvPr>
            <p:ph type="body" sz="half" idx="17"/>
          </p:nvPr>
        </p:nvSpPr>
        <p:spPr>
          <a:xfrm>
            <a:off x="3021107" y="774854"/>
            <a:ext cx="2524126" cy="674687"/>
          </a:xfrm>
        </p:spPr>
        <p:txBody>
          <a:bodyPr/>
          <a:lstStyle/>
          <a:p>
            <a:r>
              <a:rPr lang="en-US" dirty="0" smtClean="0"/>
              <a:t>First Reading</a:t>
            </a:r>
            <a:endParaRPr lang="en-US" dirty="0"/>
          </a:p>
        </p:txBody>
      </p:sp>
      <p:pic>
        <p:nvPicPr>
          <p:cNvPr id="21" name="Picture Placeholder 20" descr="billselfinspect.gif"/>
          <p:cNvPicPr>
            <a:picLocks noGrp="1" noChangeAspect="1"/>
          </p:cNvPicPr>
          <p:nvPr>
            <p:ph type="pic" sz="quarter" idx="18"/>
          </p:nvPr>
        </p:nvPicPr>
        <p:blipFill>
          <a:blip r:embed="rId3"/>
          <a:srcRect l="-29467" r="-29467"/>
          <a:stretch>
            <a:fillRect/>
          </a:stretch>
        </p:blipFill>
        <p:spPr>
          <a:xfrm>
            <a:off x="277907" y="2485670"/>
            <a:ext cx="2743200" cy="1956816"/>
          </a:xfrm>
        </p:spPr>
      </p:pic>
      <p:sp>
        <p:nvSpPr>
          <p:cNvPr id="16" name="Text Placeholder 15"/>
          <p:cNvSpPr>
            <a:spLocks noGrp="1"/>
          </p:cNvSpPr>
          <p:nvPr>
            <p:ph type="body" sz="half" idx="19"/>
          </p:nvPr>
        </p:nvSpPr>
        <p:spPr>
          <a:xfrm>
            <a:off x="5764307" y="2505999"/>
            <a:ext cx="2600324" cy="1617901"/>
          </a:xfrm>
        </p:spPr>
        <p:txBody>
          <a:bodyPr>
            <a:normAutofit/>
          </a:bodyPr>
          <a:lstStyle/>
          <a:p>
            <a:r>
              <a:rPr lang="en-US" dirty="0" smtClean="0"/>
              <a:t>Here, members discuss the bill’s details further on why it should or should not become a law. After the debate, the </a:t>
            </a:r>
            <a:r>
              <a:rPr lang="en-US" dirty="0" err="1" smtClean="0"/>
              <a:t>MLAs</a:t>
            </a:r>
            <a:r>
              <a:rPr lang="en-US" dirty="0" smtClean="0"/>
              <a:t> vote to let the bill proceed to the next step.</a:t>
            </a:r>
            <a:endParaRPr lang="en-US" dirty="0"/>
          </a:p>
        </p:txBody>
      </p:sp>
      <p:sp>
        <p:nvSpPr>
          <p:cNvPr id="17" name="Text Placeholder 16"/>
          <p:cNvSpPr>
            <a:spLocks noGrp="1"/>
          </p:cNvSpPr>
          <p:nvPr>
            <p:ph type="body" sz="half" idx="20"/>
          </p:nvPr>
        </p:nvSpPr>
        <p:spPr>
          <a:xfrm>
            <a:off x="3021107" y="2789391"/>
            <a:ext cx="2524126" cy="674687"/>
          </a:xfrm>
        </p:spPr>
        <p:txBody>
          <a:bodyPr/>
          <a:lstStyle/>
          <a:p>
            <a:r>
              <a:rPr lang="en-US" dirty="0" smtClean="0"/>
              <a:t>Second Reading</a:t>
            </a:r>
            <a:endParaRPr lang="en-US" dirty="0"/>
          </a:p>
        </p:txBody>
      </p:sp>
      <p:sp>
        <p:nvSpPr>
          <p:cNvPr id="18" name="Text Placeholder 17"/>
          <p:cNvSpPr>
            <a:spLocks noGrp="1"/>
          </p:cNvSpPr>
          <p:nvPr>
            <p:ph type="body" sz="half" idx="21"/>
          </p:nvPr>
        </p:nvSpPr>
        <p:spPr>
          <a:xfrm>
            <a:off x="5840505" y="4442487"/>
            <a:ext cx="2983918" cy="2010766"/>
          </a:xfrm>
        </p:spPr>
        <p:txBody>
          <a:bodyPr>
            <a:normAutofit/>
          </a:bodyPr>
          <a:lstStyle/>
          <a:p>
            <a:r>
              <a:rPr lang="en-US" dirty="0" smtClean="0"/>
              <a:t>I, the bill,  am sent to a standing or select committee for a more detailed study. I can be at the committee stage for a few days or up to several months! Each of my sections is discussed. A vote is taken on each section and there can be amendments or changes. The committee will then report to the House on what they have decided about me.</a:t>
            </a:r>
            <a:endParaRPr lang="en-US" dirty="0"/>
          </a:p>
        </p:txBody>
      </p:sp>
      <p:sp>
        <p:nvSpPr>
          <p:cNvPr id="19" name="Text Placeholder 18"/>
          <p:cNvSpPr>
            <a:spLocks noGrp="1"/>
          </p:cNvSpPr>
          <p:nvPr>
            <p:ph type="body" sz="half" idx="22"/>
          </p:nvPr>
        </p:nvSpPr>
        <p:spPr>
          <a:xfrm>
            <a:off x="2622586" y="4800158"/>
            <a:ext cx="3141720" cy="674687"/>
          </a:xfrm>
        </p:spPr>
        <p:txBody>
          <a:bodyPr/>
          <a:lstStyle/>
          <a:p>
            <a:r>
              <a:rPr lang="en-US" dirty="0" smtClean="0"/>
              <a:t>Committee of the Whole</a:t>
            </a:r>
            <a:endParaRPr lang="en-US" dirty="0"/>
          </a:p>
        </p:txBody>
      </p:sp>
      <p:pic>
        <p:nvPicPr>
          <p:cNvPr id="24" name="Picture Placeholder 23" descr="billcommittee.gif"/>
          <p:cNvPicPr>
            <a:picLocks noGrp="1" noChangeAspect="1"/>
          </p:cNvPicPr>
          <p:nvPr>
            <p:ph type="pic" sz="quarter" idx="14"/>
          </p:nvPr>
        </p:nvPicPr>
        <p:blipFill>
          <a:blip r:embed="rId4"/>
          <a:srcRect l="-16706" r="-16706"/>
          <a:stretch>
            <a:fillRect/>
          </a:stretch>
        </p:blipFill>
        <p:spPr>
          <a:xfrm flipV="1">
            <a:off x="496980" y="4496437"/>
            <a:ext cx="2743200" cy="1956816"/>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5840505" y="142565"/>
            <a:ext cx="2524126" cy="2968389"/>
          </a:xfrm>
        </p:spPr>
        <p:txBody>
          <a:bodyPr>
            <a:normAutofit/>
          </a:bodyPr>
          <a:lstStyle/>
          <a:p>
            <a:r>
              <a:rPr lang="en-US" sz="1600" dirty="0" smtClean="0"/>
              <a:t>This is the last debate about the bill. After the debate is over, the Speaker calls for a final vote about making the bill a law. If there is a majority, the bill goes to the next step in becoming law, Royal Assent.</a:t>
            </a:r>
            <a:endParaRPr lang="en-US" sz="1600" dirty="0"/>
          </a:p>
        </p:txBody>
      </p:sp>
      <p:pic>
        <p:nvPicPr>
          <p:cNvPr id="11" name="Picture Placeholder 10" descr="billwithbill.gif"/>
          <p:cNvPicPr>
            <a:picLocks noGrp="1" noChangeAspect="1"/>
          </p:cNvPicPr>
          <p:nvPr>
            <p:ph type="pic" sz="quarter" idx="13"/>
          </p:nvPr>
        </p:nvPicPr>
        <p:blipFill>
          <a:blip r:embed="rId2"/>
          <a:srcRect t="-22420" b="-22420"/>
          <a:stretch>
            <a:fillRect/>
          </a:stretch>
        </p:blipFill>
        <p:spPr>
          <a:xfrm>
            <a:off x="644393" y="142565"/>
            <a:ext cx="2743200" cy="2968389"/>
          </a:xfrm>
        </p:spPr>
      </p:pic>
      <p:pic>
        <p:nvPicPr>
          <p:cNvPr id="12" name="Picture Placeholder 11" descr="billcorner.gif"/>
          <p:cNvPicPr>
            <a:picLocks noGrp="1" noChangeAspect="1"/>
          </p:cNvPicPr>
          <p:nvPr>
            <p:ph type="pic" sz="quarter" idx="14"/>
          </p:nvPr>
        </p:nvPicPr>
        <p:blipFill>
          <a:blip r:embed="rId3"/>
          <a:srcRect t="-4619" b="-4619"/>
          <a:stretch>
            <a:fillRect/>
          </a:stretch>
        </p:blipFill>
        <p:spPr>
          <a:xfrm flipV="1">
            <a:off x="277907" y="3139126"/>
            <a:ext cx="2743200" cy="2968389"/>
          </a:xfrm>
        </p:spPr>
      </p:pic>
      <p:sp>
        <p:nvSpPr>
          <p:cNvPr id="8" name="Text Placeholder 7"/>
          <p:cNvSpPr>
            <a:spLocks noGrp="1"/>
          </p:cNvSpPr>
          <p:nvPr>
            <p:ph type="body" sz="half" idx="15"/>
          </p:nvPr>
        </p:nvSpPr>
        <p:spPr>
          <a:xfrm>
            <a:off x="5840505" y="3374571"/>
            <a:ext cx="2524126" cy="2732944"/>
          </a:xfrm>
        </p:spPr>
        <p:txBody>
          <a:bodyPr>
            <a:normAutofit/>
          </a:bodyPr>
          <a:lstStyle/>
          <a:p>
            <a:r>
              <a:rPr lang="en-US" sz="1600" dirty="0" smtClean="0"/>
              <a:t>The bill is passed to the Lieutenant Governor, who through a special ceremony signs and affixes the Great Seal of Alberta. This is called Royal Assent and officially makes the bill law.</a:t>
            </a:r>
            <a:endParaRPr lang="en-US" sz="1600" dirty="0"/>
          </a:p>
        </p:txBody>
      </p:sp>
      <p:sp>
        <p:nvSpPr>
          <p:cNvPr id="9" name="Text Placeholder 8"/>
          <p:cNvSpPr>
            <a:spLocks noGrp="1"/>
          </p:cNvSpPr>
          <p:nvPr>
            <p:ph type="body" sz="half" idx="16"/>
          </p:nvPr>
        </p:nvSpPr>
        <p:spPr>
          <a:xfrm>
            <a:off x="3021107" y="3374571"/>
            <a:ext cx="2524126" cy="674687"/>
          </a:xfrm>
        </p:spPr>
        <p:txBody>
          <a:bodyPr/>
          <a:lstStyle/>
          <a:p>
            <a:r>
              <a:rPr lang="en-US" dirty="0" smtClean="0"/>
              <a:t>Royal Assent</a:t>
            </a:r>
            <a:endParaRPr lang="en-US" dirty="0"/>
          </a:p>
        </p:txBody>
      </p:sp>
      <p:sp>
        <p:nvSpPr>
          <p:cNvPr id="10" name="Text Placeholder 9"/>
          <p:cNvSpPr>
            <a:spLocks noGrp="1"/>
          </p:cNvSpPr>
          <p:nvPr>
            <p:ph type="body" sz="half" idx="17"/>
          </p:nvPr>
        </p:nvSpPr>
        <p:spPr>
          <a:xfrm>
            <a:off x="3387593" y="774854"/>
            <a:ext cx="2524126" cy="674687"/>
          </a:xfrm>
        </p:spPr>
        <p:txBody>
          <a:bodyPr/>
          <a:lstStyle/>
          <a:p>
            <a:r>
              <a:rPr lang="en-US" dirty="0" smtClean="0"/>
              <a:t>Third Reading</a:t>
            </a:r>
            <a:endParaRPr lang="en-US" dirty="0"/>
          </a:p>
        </p:txBody>
      </p:sp>
      <p:sp>
        <p:nvSpPr>
          <p:cNvPr id="19" name="TextBox 18"/>
          <p:cNvSpPr txBox="1"/>
          <p:nvPr/>
        </p:nvSpPr>
        <p:spPr>
          <a:xfrm>
            <a:off x="4588648" y="6107515"/>
            <a:ext cx="2503714" cy="646331"/>
          </a:xfrm>
          <a:prstGeom prst="rect">
            <a:avLst/>
          </a:prstGeom>
          <a:noFill/>
        </p:spPr>
        <p:txBody>
          <a:bodyPr wrap="square" rtlCol="0">
            <a:spAutoFit/>
          </a:bodyPr>
          <a:lstStyle/>
          <a:p>
            <a:r>
              <a:rPr lang="en-US" dirty="0" smtClean="0"/>
              <a:t>Lois Elizabeth Mitchell – June 2015</a:t>
            </a:r>
            <a:endParaRPr lang="en-US" dirty="0"/>
          </a:p>
        </p:txBody>
      </p:sp>
      <p:pic>
        <p:nvPicPr>
          <p:cNvPr id="2" name="Picture 1"/>
          <p:cNvPicPr>
            <a:picLocks noChangeAspect="1"/>
          </p:cNvPicPr>
          <p:nvPr/>
        </p:nvPicPr>
        <p:blipFill>
          <a:blip r:embed="rId4"/>
          <a:stretch>
            <a:fillRect/>
          </a:stretch>
        </p:blipFill>
        <p:spPr>
          <a:xfrm>
            <a:off x="3218688" y="4194965"/>
            <a:ext cx="1558793" cy="19484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Let’s review</a:t>
            </a:r>
            <a:endParaRPr lang="en-US" dirty="0"/>
          </a:p>
        </p:txBody>
      </p:sp>
      <p:sp>
        <p:nvSpPr>
          <p:cNvPr id="9" name="Subtitle 8"/>
          <p:cNvSpPr>
            <a:spLocks noGrp="1"/>
          </p:cNvSpPr>
          <p:nvPr>
            <p:ph type="subTitle" idx="1"/>
          </p:nvPr>
        </p:nvSpPr>
        <p:spPr/>
        <p:txBody>
          <a:bodyPr/>
          <a:lstStyle/>
          <a:p>
            <a:r>
              <a:rPr lang="en-US" dirty="0" smtClean="0"/>
              <a:t>How a bill becomes a law</a:t>
            </a:r>
            <a:endParaRPr lang="en-US" dirty="0"/>
          </a:p>
        </p:txBody>
      </p:sp>
      <p:sp>
        <p:nvSpPr>
          <p:cNvPr id="10" name="TextBox 9"/>
          <p:cNvSpPr txBox="1"/>
          <p:nvPr/>
        </p:nvSpPr>
        <p:spPr>
          <a:xfrm>
            <a:off x="1578429" y="3048000"/>
            <a:ext cx="2703285" cy="923330"/>
          </a:xfrm>
          <a:prstGeom prst="rect">
            <a:avLst/>
          </a:prstGeom>
          <a:noFill/>
        </p:spPr>
        <p:txBody>
          <a:bodyPr wrap="square" rtlCol="0">
            <a:spAutoFit/>
          </a:bodyPr>
          <a:lstStyle/>
          <a:p>
            <a:r>
              <a:rPr lang="en-US" u="sng" dirty="0">
                <a:hlinkClick r:id="rId2"/>
              </a:rPr>
              <a:t>http://youtu.be/x_Vm7oaoOuU</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Let’s Debate! </a:t>
            </a:r>
            <a:endParaRPr lang="en-US" dirty="0"/>
          </a:p>
        </p:txBody>
      </p:sp>
      <p:sp>
        <p:nvSpPr>
          <p:cNvPr id="9" name="Text Placeholder 8"/>
          <p:cNvSpPr>
            <a:spLocks noGrp="1"/>
          </p:cNvSpPr>
          <p:nvPr>
            <p:ph type="body" idx="1"/>
          </p:nvPr>
        </p:nvSpPr>
        <p:spPr/>
        <p:txBody>
          <a:bodyPr/>
          <a:lstStyle/>
          <a:p>
            <a:r>
              <a:rPr lang="en-US" dirty="0" smtClean="0"/>
              <a:t>Key components of a debate</a:t>
            </a:r>
            <a:endParaRPr lang="en-US" dirty="0"/>
          </a:p>
        </p:txBody>
      </p:sp>
      <p:pic>
        <p:nvPicPr>
          <p:cNvPr id="10" name="Picture 9"/>
          <p:cNvPicPr>
            <a:picLocks noChangeAspect="1"/>
          </p:cNvPicPr>
          <p:nvPr/>
        </p:nvPicPr>
        <p:blipFill>
          <a:blip r:embed="rId2"/>
          <a:stretch>
            <a:fillRect/>
          </a:stretch>
        </p:blipFill>
        <p:spPr>
          <a:xfrm>
            <a:off x="1071336" y="4471987"/>
            <a:ext cx="2652846" cy="20231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40664" y="228600"/>
            <a:ext cx="6117336" cy="886968"/>
          </a:xfrm>
        </p:spPr>
        <p:txBody>
          <a:bodyPr/>
          <a:lstStyle/>
          <a:p>
            <a:r>
              <a:rPr lang="en-US" dirty="0" smtClean="0"/>
              <a:t>Legislative debate is to consider a proposal for a new law</a:t>
            </a:r>
            <a:endParaRPr lang="en-US" dirty="0"/>
          </a:p>
        </p:txBody>
      </p:sp>
      <p:sp>
        <p:nvSpPr>
          <p:cNvPr id="16" name="Text Placeholder 15"/>
          <p:cNvSpPr>
            <a:spLocks noGrp="1"/>
          </p:cNvSpPr>
          <p:nvPr>
            <p:ph type="body" idx="1"/>
          </p:nvPr>
        </p:nvSpPr>
        <p:spPr/>
        <p:txBody>
          <a:bodyPr>
            <a:normAutofit fontScale="70000" lnSpcReduction="20000"/>
          </a:bodyPr>
          <a:lstStyle/>
          <a:p>
            <a:r>
              <a:rPr lang="en-US" dirty="0" smtClean="0"/>
              <a:t>What debate accomplishes</a:t>
            </a:r>
            <a:endParaRPr lang="en-US" dirty="0"/>
          </a:p>
        </p:txBody>
      </p:sp>
      <p:sp>
        <p:nvSpPr>
          <p:cNvPr id="17" name="Content Placeholder 16"/>
          <p:cNvSpPr>
            <a:spLocks noGrp="1"/>
          </p:cNvSpPr>
          <p:nvPr>
            <p:ph sz="half" idx="2"/>
          </p:nvPr>
        </p:nvSpPr>
        <p:spPr/>
        <p:txBody>
          <a:bodyPr>
            <a:normAutofit fontScale="70000" lnSpcReduction="20000"/>
          </a:bodyPr>
          <a:lstStyle/>
          <a:p>
            <a:pPr>
              <a:buNone/>
            </a:pPr>
            <a:r>
              <a:rPr lang="en-US" sz="3273" dirty="0" smtClean="0"/>
              <a:t>During a debate multiple ideas, opinions and possible solutions are expressed.</a:t>
            </a:r>
          </a:p>
          <a:p>
            <a:pPr>
              <a:buNone/>
            </a:pPr>
            <a:r>
              <a:rPr lang="en-US" sz="3273" dirty="0" smtClean="0"/>
              <a:t>The process of debate bring these different ideas into the open and allows all sides to challenge each other and attempt to show why their position is better. </a:t>
            </a:r>
            <a:endParaRPr lang="en-US" dirty="0" smtClean="0"/>
          </a:p>
          <a:p>
            <a:r>
              <a:rPr lang="en-US" dirty="0" smtClean="0">
                <a:hlinkClick r:id="rId2"/>
              </a:rPr>
              <a:t>http://youtu.be/yV8zEjgZ8VE</a:t>
            </a:r>
            <a:r>
              <a:rPr lang="en-US" dirty="0" smtClean="0"/>
              <a:t> Rick Mercer</a:t>
            </a:r>
            <a:endParaRPr lang="en-US" dirty="0"/>
          </a:p>
        </p:txBody>
      </p:sp>
      <p:sp>
        <p:nvSpPr>
          <p:cNvPr id="18" name="Text Placeholder 17"/>
          <p:cNvSpPr>
            <a:spLocks noGrp="1"/>
          </p:cNvSpPr>
          <p:nvPr>
            <p:ph type="body" sz="quarter" idx="3"/>
          </p:nvPr>
        </p:nvSpPr>
        <p:spPr/>
        <p:txBody>
          <a:bodyPr>
            <a:normAutofit fontScale="70000" lnSpcReduction="20000"/>
          </a:bodyPr>
          <a:lstStyle/>
          <a:p>
            <a:r>
              <a:rPr lang="en-US" dirty="0" smtClean="0"/>
              <a:t>How a simple debate works</a:t>
            </a:r>
            <a:endParaRPr lang="en-US" dirty="0"/>
          </a:p>
        </p:txBody>
      </p:sp>
      <p:sp>
        <p:nvSpPr>
          <p:cNvPr id="19" name="Content Placeholder 18"/>
          <p:cNvSpPr>
            <a:spLocks noGrp="1"/>
          </p:cNvSpPr>
          <p:nvPr>
            <p:ph sz="quarter" idx="4"/>
          </p:nvPr>
        </p:nvSpPr>
        <p:spPr/>
        <p:txBody>
          <a:bodyPr/>
          <a:lstStyle/>
          <a:p>
            <a:r>
              <a:rPr lang="en-US" dirty="0" smtClean="0"/>
              <a:t>A simple debate has one group supporting an issue and one group opposing it.</a:t>
            </a:r>
          </a:p>
          <a:p>
            <a:r>
              <a:rPr lang="en-US" dirty="0" smtClean="0"/>
              <a:t>A moderator runs the debate, this person is </a:t>
            </a:r>
            <a:r>
              <a:rPr lang="en-US" b="1" u="sng" dirty="0" smtClean="0"/>
              <a:t>nonpartisan</a:t>
            </a:r>
          </a:p>
          <a:p>
            <a:r>
              <a:rPr lang="en-US" dirty="0" smtClean="0"/>
              <a:t>the moderator recognizes whose turn it is to speak and tells them when their time to speak is over.</a:t>
            </a:r>
          </a:p>
          <a:p>
            <a:r>
              <a:rPr lang="en-US" dirty="0" smtClean="0"/>
              <a:t>In the Legislative Assembly the moderator is the </a:t>
            </a:r>
            <a:r>
              <a:rPr lang="en-US" b="1" u="sng" dirty="0" smtClean="0"/>
              <a:t>Speaker</a:t>
            </a:r>
            <a:r>
              <a:rPr lang="en-US" dirty="0" smtClean="0"/>
              <a:t> or the </a:t>
            </a:r>
            <a:r>
              <a:rPr lang="en-US" b="1" u="sng" dirty="0" smtClean="0"/>
              <a:t>Chair of Committees</a:t>
            </a: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b="6722"/>
          <a:stretch>
            <a:fillRect/>
          </a:stretch>
        </p:blipFill>
        <p:spPr>
          <a:xfrm>
            <a:off x="1478643" y="1495878"/>
            <a:ext cx="5715000" cy="44186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494909" y="1515652"/>
            <a:ext cx="3121345" cy="1998756"/>
          </a:xfrm>
        </p:spPr>
        <p:txBody>
          <a:bodyPr>
            <a:noAutofit/>
          </a:bodyPr>
          <a:lstStyle/>
          <a:p>
            <a:r>
              <a:rPr lang="en-US" sz="1800" dirty="0" smtClean="0"/>
              <a:t>Each side has an opportunity at the beginning of the debate to briefly state one or two major reasons for supporting or opposing the issue (or Bill). </a:t>
            </a:r>
            <a:endParaRPr lang="en-US" sz="1800" dirty="0"/>
          </a:p>
        </p:txBody>
      </p:sp>
      <p:sp>
        <p:nvSpPr>
          <p:cNvPr id="7" name="Text Placeholder 6"/>
          <p:cNvSpPr>
            <a:spLocks noGrp="1"/>
          </p:cNvSpPr>
          <p:nvPr>
            <p:ph type="body" sz="half" idx="15"/>
          </p:nvPr>
        </p:nvSpPr>
        <p:spPr>
          <a:xfrm>
            <a:off x="5243286" y="4108759"/>
            <a:ext cx="3121345" cy="1998756"/>
          </a:xfrm>
        </p:spPr>
        <p:txBody>
          <a:bodyPr>
            <a:noAutofit/>
          </a:bodyPr>
          <a:lstStyle/>
          <a:p>
            <a:r>
              <a:rPr lang="en-US" sz="1800" dirty="0" smtClean="0"/>
              <a:t>Each side uses examples from their research as evidence that their position on the issue is the best. </a:t>
            </a:r>
          </a:p>
          <a:p>
            <a:r>
              <a:rPr lang="en-US" sz="1800" dirty="0" smtClean="0"/>
              <a:t>This happens during second reading and during Committee of the Whole</a:t>
            </a:r>
            <a:endParaRPr lang="en-US" sz="1800" dirty="0"/>
          </a:p>
        </p:txBody>
      </p:sp>
      <p:sp>
        <p:nvSpPr>
          <p:cNvPr id="8" name="Text Placeholder 7"/>
          <p:cNvSpPr>
            <a:spLocks noGrp="1"/>
          </p:cNvSpPr>
          <p:nvPr>
            <p:ph type="body" sz="half" idx="16"/>
          </p:nvPr>
        </p:nvSpPr>
        <p:spPr>
          <a:xfrm>
            <a:off x="5533571" y="3442648"/>
            <a:ext cx="3374572" cy="674687"/>
          </a:xfrm>
        </p:spPr>
        <p:txBody>
          <a:bodyPr/>
          <a:lstStyle/>
          <a:p>
            <a:r>
              <a:rPr lang="en-US" sz="2000" dirty="0" smtClean="0"/>
              <a:t>Supporting arguments</a:t>
            </a:r>
            <a:endParaRPr lang="en-US" sz="2000" dirty="0"/>
          </a:p>
        </p:txBody>
      </p:sp>
      <p:sp>
        <p:nvSpPr>
          <p:cNvPr id="9" name="Text Placeholder 8"/>
          <p:cNvSpPr>
            <a:spLocks noGrp="1"/>
          </p:cNvSpPr>
          <p:nvPr>
            <p:ph type="body" sz="half" idx="17"/>
          </p:nvPr>
        </p:nvSpPr>
        <p:spPr>
          <a:xfrm>
            <a:off x="5840505" y="840965"/>
            <a:ext cx="3067638" cy="674687"/>
          </a:xfrm>
        </p:spPr>
        <p:txBody>
          <a:bodyPr/>
          <a:lstStyle/>
          <a:p>
            <a:r>
              <a:rPr lang="en-US" sz="2000" dirty="0" smtClean="0"/>
              <a:t>Opening statements</a:t>
            </a:r>
            <a:endParaRPr lang="en-US" sz="2000" dirty="0"/>
          </a:p>
        </p:txBody>
      </p:sp>
      <p:pic>
        <p:nvPicPr>
          <p:cNvPr id="10" name="Picture 9"/>
          <p:cNvPicPr>
            <a:picLocks noChangeAspect="1"/>
          </p:cNvPicPr>
          <p:nvPr/>
        </p:nvPicPr>
        <p:blipFill>
          <a:blip r:embed="rId2"/>
          <a:stretch>
            <a:fillRect/>
          </a:stretch>
        </p:blipFill>
        <p:spPr>
          <a:xfrm>
            <a:off x="580571" y="443551"/>
            <a:ext cx="2507343" cy="2507343"/>
          </a:xfrm>
          <a:prstGeom prst="rect">
            <a:avLst/>
          </a:prstGeom>
        </p:spPr>
      </p:pic>
      <p:pic>
        <p:nvPicPr>
          <p:cNvPr id="11" name="Picture 10"/>
          <p:cNvPicPr>
            <a:picLocks noChangeAspect="1"/>
          </p:cNvPicPr>
          <p:nvPr/>
        </p:nvPicPr>
        <p:blipFill>
          <a:blip r:embed="rId3"/>
          <a:stretch>
            <a:fillRect/>
          </a:stretch>
        </p:blipFill>
        <p:spPr>
          <a:xfrm>
            <a:off x="472318" y="3474357"/>
            <a:ext cx="3048000" cy="2667000"/>
          </a:xfrm>
          <a:prstGeom prst="rect">
            <a:avLst/>
          </a:prstGeom>
        </p:spPr>
      </p:pic>
      <p:sp>
        <p:nvSpPr>
          <p:cNvPr id="2" name="TextBox 1"/>
          <p:cNvSpPr txBox="1"/>
          <p:nvPr/>
        </p:nvSpPr>
        <p:spPr>
          <a:xfrm>
            <a:off x="3520318" y="184911"/>
            <a:ext cx="5179182" cy="523220"/>
          </a:xfrm>
          <a:prstGeom prst="rect">
            <a:avLst/>
          </a:prstGeom>
          <a:noFill/>
        </p:spPr>
        <p:txBody>
          <a:bodyPr wrap="square" rtlCol="0">
            <a:spAutoFit/>
          </a:bodyPr>
          <a:lstStyle/>
          <a:p>
            <a:r>
              <a:rPr lang="en-US" sz="2800" b="1" dirty="0" smtClean="0"/>
              <a:t>Key components of a debate</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991430" y="780894"/>
            <a:ext cx="4807856" cy="2330060"/>
          </a:xfrm>
        </p:spPr>
        <p:txBody>
          <a:bodyPr>
            <a:noAutofit/>
          </a:bodyPr>
          <a:lstStyle/>
          <a:p>
            <a:r>
              <a:rPr lang="en-US" sz="1800" dirty="0" smtClean="0"/>
              <a:t>Each side responds to specific points the other side has made in order to defend their own position. During debate it is very important for each side to listen to the other and to think about what the other side has just said. </a:t>
            </a:r>
          </a:p>
          <a:p>
            <a:r>
              <a:rPr lang="en-US" sz="1800" dirty="0" smtClean="0"/>
              <a:t>Rebuttals will happen during Committee of the Whole.</a:t>
            </a:r>
            <a:endParaRPr lang="en-US" sz="1800" dirty="0"/>
          </a:p>
        </p:txBody>
      </p:sp>
      <p:sp>
        <p:nvSpPr>
          <p:cNvPr id="7" name="Text Placeholder 6"/>
          <p:cNvSpPr>
            <a:spLocks noGrp="1"/>
          </p:cNvSpPr>
          <p:nvPr>
            <p:ph type="body" sz="half" idx="15"/>
          </p:nvPr>
        </p:nvSpPr>
        <p:spPr>
          <a:xfrm>
            <a:off x="3991430" y="4108759"/>
            <a:ext cx="4807856" cy="2549668"/>
          </a:xfrm>
        </p:spPr>
        <p:txBody>
          <a:bodyPr>
            <a:normAutofit/>
          </a:bodyPr>
          <a:lstStyle/>
          <a:p>
            <a:r>
              <a:rPr lang="en-US" sz="2000" dirty="0" smtClean="0"/>
              <a:t>Each side summarizes their major points. They may wish to restate a strong supporting example that makes their position especially convincing.</a:t>
            </a:r>
          </a:p>
          <a:p>
            <a:r>
              <a:rPr lang="en-US" sz="2000" dirty="0" smtClean="0"/>
              <a:t>This will happen in our third reading of the Bill. </a:t>
            </a:r>
            <a:endParaRPr lang="en-US" sz="2000" dirty="0"/>
          </a:p>
        </p:txBody>
      </p:sp>
      <p:sp>
        <p:nvSpPr>
          <p:cNvPr id="8" name="Text Placeholder 7"/>
          <p:cNvSpPr>
            <a:spLocks noGrp="1"/>
          </p:cNvSpPr>
          <p:nvPr>
            <p:ph type="body" sz="half" idx="16"/>
          </p:nvPr>
        </p:nvSpPr>
        <p:spPr/>
        <p:txBody>
          <a:bodyPr/>
          <a:lstStyle/>
          <a:p>
            <a:r>
              <a:rPr lang="en-US" sz="2000" dirty="0" smtClean="0"/>
              <a:t>Closing statements</a:t>
            </a:r>
            <a:endParaRPr lang="en-US" sz="2000" dirty="0"/>
          </a:p>
        </p:txBody>
      </p:sp>
      <p:sp>
        <p:nvSpPr>
          <p:cNvPr id="9" name="Text Placeholder 8"/>
          <p:cNvSpPr>
            <a:spLocks noGrp="1"/>
          </p:cNvSpPr>
          <p:nvPr>
            <p:ph type="body" sz="half" idx="17"/>
          </p:nvPr>
        </p:nvSpPr>
        <p:spPr>
          <a:xfrm>
            <a:off x="5840505" y="106207"/>
            <a:ext cx="2524126" cy="674687"/>
          </a:xfrm>
        </p:spPr>
        <p:txBody>
          <a:bodyPr/>
          <a:lstStyle/>
          <a:p>
            <a:r>
              <a:rPr lang="en-US" sz="2000" dirty="0" smtClean="0"/>
              <a:t>Rebuttals</a:t>
            </a:r>
            <a:endParaRPr lang="en-US" sz="2000" dirty="0"/>
          </a:p>
        </p:txBody>
      </p:sp>
      <p:pic>
        <p:nvPicPr>
          <p:cNvPr id="10" name="Picture 9"/>
          <p:cNvPicPr>
            <a:picLocks noChangeAspect="1"/>
          </p:cNvPicPr>
          <p:nvPr/>
        </p:nvPicPr>
        <p:blipFill>
          <a:blip r:embed="rId2"/>
          <a:stretch>
            <a:fillRect/>
          </a:stretch>
        </p:blipFill>
        <p:spPr>
          <a:xfrm>
            <a:off x="274865" y="570954"/>
            <a:ext cx="3187700" cy="2540000"/>
          </a:xfrm>
          <a:prstGeom prst="rect">
            <a:avLst/>
          </a:prstGeom>
        </p:spPr>
      </p:pic>
      <p:pic>
        <p:nvPicPr>
          <p:cNvPr id="11" name="Picture 10"/>
          <p:cNvPicPr>
            <a:picLocks noChangeAspect="1"/>
          </p:cNvPicPr>
          <p:nvPr/>
        </p:nvPicPr>
        <p:blipFill>
          <a:blip r:embed="rId3"/>
          <a:stretch>
            <a:fillRect/>
          </a:stretch>
        </p:blipFill>
        <p:spPr>
          <a:xfrm>
            <a:off x="453571" y="3626757"/>
            <a:ext cx="3048000" cy="2616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Vertical Title 9"/>
          <p:cNvSpPr>
            <a:spLocks noGrp="1"/>
          </p:cNvSpPr>
          <p:nvPr>
            <p:ph type="title"/>
          </p:nvPr>
        </p:nvSpPr>
        <p:spPr/>
        <p:txBody>
          <a:bodyPr/>
          <a:lstStyle/>
          <a:p>
            <a:r>
              <a:rPr lang="en-US" dirty="0" smtClean="0"/>
              <a:t>THINK, PAIR SHARE</a:t>
            </a:r>
            <a:endParaRPr lang="en-US" dirty="0"/>
          </a:p>
        </p:txBody>
      </p:sp>
      <p:sp>
        <p:nvSpPr>
          <p:cNvPr id="14" name="Text Placeholder 13"/>
          <p:cNvSpPr>
            <a:spLocks noGrp="1"/>
          </p:cNvSpPr>
          <p:nvPr>
            <p:ph type="body" idx="1"/>
          </p:nvPr>
        </p:nvSpPr>
        <p:spPr/>
        <p:txBody>
          <a:bodyPr>
            <a:normAutofit fontScale="85000" lnSpcReduction="10000"/>
          </a:bodyPr>
          <a:lstStyle/>
          <a:p>
            <a:r>
              <a:rPr lang="en-US" sz="1800" dirty="0" smtClean="0"/>
              <a:t>LET’S REVIEW</a:t>
            </a:r>
          </a:p>
          <a:p>
            <a:r>
              <a:rPr lang="en-US" sz="1800" dirty="0" smtClean="0"/>
              <a:t>WORK IN PAIRS AND COMPLETE THE COMPONENTS OF DEBATE CHART ON PAGE 8 OF YOUR STUDENT HANDBOOK</a:t>
            </a:r>
          </a:p>
          <a:p>
            <a:r>
              <a:rPr lang="en-US" sz="1800" dirty="0">
                <a:hlinkClick r:id="rId2"/>
              </a:rPr>
              <a:t>http://www.youtube.com/watch?v=t-</a:t>
            </a:r>
            <a:r>
              <a:rPr lang="en-US" sz="1800" dirty="0" smtClean="0">
                <a:hlinkClick r:id="rId2"/>
              </a:rPr>
              <a:t>0R9BUuptA</a:t>
            </a:r>
            <a:endParaRPr lang="en-US" sz="1800" dirty="0" smtClean="0"/>
          </a:p>
          <a:p>
            <a:endParaRPr lang="en-US" sz="1800" dirty="0" smtClean="0"/>
          </a:p>
          <a:p>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64702" y="498722"/>
            <a:ext cx="4091092" cy="1055848"/>
          </a:xfrm>
        </p:spPr>
        <p:txBody>
          <a:bodyPr/>
          <a:lstStyle/>
          <a:p>
            <a:r>
              <a:rPr lang="en-US" sz="1800" dirty="0" smtClean="0"/>
              <a:t>Calgary – divided into 14 Wards</a:t>
            </a:r>
            <a:br>
              <a:rPr lang="en-US" sz="1800" dirty="0" smtClean="0"/>
            </a:br>
            <a:r>
              <a:rPr lang="en-US" sz="1800" dirty="0" smtClean="0"/>
              <a:t>elects 14 councilors- - they represent us/their wards at city council.  </a:t>
            </a:r>
            <a:endParaRPr lang="en-US" sz="1800" dirty="0"/>
          </a:p>
        </p:txBody>
      </p:sp>
      <p:pic>
        <p:nvPicPr>
          <p:cNvPr id="7" name="Content Placeholder 6" descr="All Wards.2.png"/>
          <p:cNvPicPr>
            <a:picLocks noGrp="1" noChangeAspect="1"/>
          </p:cNvPicPr>
          <p:nvPr>
            <p:ph sz="half" idx="1"/>
          </p:nvPr>
        </p:nvPicPr>
        <p:blipFill>
          <a:blip r:embed="rId2"/>
          <a:srcRect l="-2346" r="-2346"/>
          <a:stretch>
            <a:fillRect/>
          </a:stretch>
        </p:blipFill>
        <p:spPr/>
      </p:pic>
      <p:pic>
        <p:nvPicPr>
          <p:cNvPr id="8" name="Content Placeholder 7" descr="EBC-Alberta-Map-633x1024.jpg"/>
          <p:cNvPicPr>
            <a:picLocks noGrp="1" noChangeAspect="1"/>
          </p:cNvPicPr>
          <p:nvPr>
            <p:ph sz="half" idx="2"/>
          </p:nvPr>
        </p:nvPicPr>
        <p:blipFill>
          <a:blip r:embed="rId3"/>
          <a:srcRect l="-16189" r="-16189"/>
          <a:stretch>
            <a:fillRect/>
          </a:stretch>
        </p:blipFill>
        <p:spPr/>
      </p:pic>
      <p:sp>
        <p:nvSpPr>
          <p:cNvPr id="9" name="Title 3"/>
          <p:cNvSpPr txBox="1">
            <a:spLocks/>
          </p:cNvSpPr>
          <p:nvPr/>
        </p:nvSpPr>
        <p:spPr>
          <a:xfrm>
            <a:off x="3795286" y="713232"/>
            <a:ext cx="4800600" cy="886968"/>
          </a:xfrm>
          <a:prstGeom prst="rect">
            <a:avLst/>
          </a:prstGeom>
        </p:spPr>
        <p:txBody>
          <a:bodyPr vert="horz" lIns="4572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10" name="Title 3"/>
          <p:cNvSpPr txBox="1">
            <a:spLocks/>
          </p:cNvSpPr>
          <p:nvPr/>
        </p:nvSpPr>
        <p:spPr>
          <a:xfrm>
            <a:off x="4661647" y="667602"/>
            <a:ext cx="4288043" cy="886968"/>
          </a:xfrm>
          <a:prstGeom prst="rect">
            <a:avLst/>
          </a:prstGeom>
        </p:spPr>
        <p:txBody>
          <a:bodyPr vert="horz" lIns="4572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accent1"/>
                </a:solidFill>
                <a:effectLst/>
                <a:uLnTx/>
                <a:uFillTx/>
                <a:latin typeface="+mj-lt"/>
                <a:ea typeface="+mj-ea"/>
                <a:cs typeface="+mj-cs"/>
              </a:rPr>
              <a:t>Alberta divided into 87 </a:t>
            </a:r>
            <a:r>
              <a:rPr kumimoji="0" lang="en-US" sz="2400" b="1" i="0" u="sng" strike="noStrike" kern="1200" cap="none" spc="0" normalizeH="0" baseline="0" noProof="0" dirty="0" smtClean="0">
                <a:ln>
                  <a:noFill/>
                </a:ln>
                <a:solidFill>
                  <a:schemeClr val="accent1"/>
                </a:solidFill>
                <a:effectLst/>
                <a:uLnTx/>
                <a:uFillTx/>
                <a:latin typeface="+mj-lt"/>
                <a:ea typeface="+mj-ea"/>
                <a:cs typeface="+mj-cs"/>
              </a:rPr>
              <a:t>constituencies </a:t>
            </a:r>
            <a:r>
              <a:rPr kumimoji="0" lang="en-US" sz="2400" b="0" i="0" u="none" strike="noStrike" kern="1200" cap="none" spc="0" normalizeH="0" baseline="0" noProof="0" dirty="0" smtClean="0">
                <a:ln>
                  <a:noFill/>
                </a:ln>
                <a:solidFill>
                  <a:schemeClr val="accent1"/>
                </a:solidFill>
                <a:effectLst/>
                <a:uLnTx/>
                <a:uFillTx/>
                <a:latin typeface="+mj-lt"/>
                <a:ea typeface="+mj-ea"/>
                <a:cs typeface="+mj-cs"/>
              </a:rPr>
              <a:t>– elects 87 MLA’s to represent</a:t>
            </a:r>
            <a:r>
              <a:rPr kumimoji="0" lang="en-US" sz="2400" b="0" i="0" u="none" strike="noStrike" kern="1200" cap="none" spc="0" normalizeH="0" noProof="0" dirty="0" smtClean="0">
                <a:ln>
                  <a:noFill/>
                </a:ln>
                <a:solidFill>
                  <a:schemeClr val="accent1"/>
                </a:solidFill>
                <a:effectLst/>
                <a:uLnTx/>
                <a:uFillTx/>
                <a:latin typeface="+mj-lt"/>
                <a:ea typeface="+mj-ea"/>
                <a:cs typeface="+mj-cs"/>
              </a:rPr>
              <a:t> their </a:t>
            </a:r>
            <a:r>
              <a:rPr kumimoji="0" lang="en-US" sz="2400" b="1" i="0" u="sng" strike="noStrike" kern="1200" cap="none" spc="0" normalizeH="0" noProof="0" dirty="0" smtClean="0">
                <a:ln>
                  <a:noFill/>
                </a:ln>
                <a:solidFill>
                  <a:schemeClr val="accent1"/>
                </a:solidFill>
                <a:effectLst/>
                <a:uLnTx/>
                <a:uFillTx/>
                <a:latin typeface="+mj-lt"/>
                <a:ea typeface="+mj-ea"/>
                <a:cs typeface="+mj-cs"/>
              </a:rPr>
              <a:t>constituents</a:t>
            </a:r>
            <a:r>
              <a:rPr lang="en-US" sz="2400" dirty="0">
                <a:solidFill>
                  <a:schemeClr val="accent1"/>
                </a:solidFill>
                <a:latin typeface="+mj-lt"/>
                <a:ea typeface="+mj-ea"/>
                <a:cs typeface="+mj-cs"/>
              </a:rPr>
              <a:t>.</a:t>
            </a:r>
            <a:endParaRPr kumimoji="0" lang="en-US" sz="2400" b="0"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Legislative Assembly</a:t>
            </a:r>
            <a:endParaRPr lang="en-US" dirty="0"/>
          </a:p>
        </p:txBody>
      </p:sp>
      <p:sp>
        <p:nvSpPr>
          <p:cNvPr id="6" name="Text Placeholder 5"/>
          <p:cNvSpPr>
            <a:spLocks noGrp="1"/>
          </p:cNvSpPr>
          <p:nvPr>
            <p:ph type="body" idx="1"/>
          </p:nvPr>
        </p:nvSpPr>
        <p:spPr/>
        <p:txBody>
          <a:bodyPr>
            <a:normAutofit/>
          </a:bodyPr>
          <a:lstStyle/>
          <a:p>
            <a:r>
              <a:rPr lang="en-US" sz="2000" dirty="0" smtClean="0"/>
              <a:t>Daily Routine, Ceremony and People</a:t>
            </a:r>
          </a:p>
          <a:p>
            <a:r>
              <a:rPr lang="en-US" sz="2000" dirty="0">
                <a:hlinkClick r:id="rId2"/>
              </a:rPr>
              <a:t>http://www.youtube.com/watch?v=t-0R9BUuptA</a:t>
            </a:r>
            <a:endParaRPr lang="en-US" sz="2000" dirty="0"/>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Routine in the Legislative Assembly</a:t>
            </a:r>
            <a:endParaRPr lang="en-US" dirty="0"/>
          </a:p>
        </p:txBody>
      </p:sp>
      <p:sp>
        <p:nvSpPr>
          <p:cNvPr id="5" name="Content Placeholder 4"/>
          <p:cNvSpPr>
            <a:spLocks noGrp="1"/>
          </p:cNvSpPr>
          <p:nvPr>
            <p:ph idx="1"/>
          </p:nvPr>
        </p:nvSpPr>
        <p:spPr>
          <a:xfrm>
            <a:off x="2004374" y="1805342"/>
            <a:ext cx="6371228" cy="4320822"/>
          </a:xfrm>
        </p:spPr>
        <p:txBody>
          <a:bodyPr>
            <a:normAutofit/>
          </a:bodyPr>
          <a:lstStyle/>
          <a:p>
            <a:pPr marL="0" indent="0">
              <a:buNone/>
            </a:pPr>
            <a:r>
              <a:rPr lang="en-US" sz="3200" b="1" dirty="0" smtClean="0">
                <a:latin typeface="American Typewriter"/>
                <a:cs typeface="American Typewriter"/>
              </a:rPr>
              <a:t>Pair, share and write</a:t>
            </a:r>
            <a:endParaRPr lang="en-US" sz="3200" b="1" dirty="0">
              <a:latin typeface="American Typewriter"/>
              <a:cs typeface="American Typewriter"/>
            </a:endParaRPr>
          </a:p>
          <a:p>
            <a:pPr marL="0" indent="0">
              <a:buNone/>
            </a:pPr>
            <a:r>
              <a:rPr lang="en-US" dirty="0" smtClean="0"/>
              <a:t> Page 11 – Read with a partner and answer the question on the bottom of the page.</a:t>
            </a:r>
            <a:endParaRPr lang="en-US" dirty="0"/>
          </a:p>
        </p:txBody>
      </p:sp>
    </p:spTree>
    <p:extLst>
      <p:ext uri="{BB962C8B-B14F-4D97-AF65-F5344CB8AC3E}">
        <p14:creationId xmlns:p14="http://schemas.microsoft.com/office/powerpoint/2010/main" val="20854016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10" y="228600"/>
            <a:ext cx="4800600" cy="886968"/>
          </a:xfrm>
        </p:spPr>
        <p:txBody>
          <a:bodyPr/>
          <a:lstStyle/>
          <a:p>
            <a:r>
              <a:rPr lang="en-US" dirty="0" smtClean="0"/>
              <a:t>Procession</a:t>
            </a:r>
            <a:endParaRPr lang="en-US" dirty="0"/>
          </a:p>
        </p:txBody>
      </p:sp>
      <p:sp>
        <p:nvSpPr>
          <p:cNvPr id="3" name="Content Placeholder 2"/>
          <p:cNvSpPr>
            <a:spLocks noGrp="1"/>
          </p:cNvSpPr>
          <p:nvPr>
            <p:ph sz="half" idx="2"/>
          </p:nvPr>
        </p:nvSpPr>
        <p:spPr>
          <a:xfrm>
            <a:off x="275410" y="1115568"/>
            <a:ext cx="4590170" cy="5539714"/>
          </a:xfrm>
        </p:spPr>
        <p:txBody>
          <a:bodyPr>
            <a:normAutofit fontScale="92500" lnSpcReduction="10000"/>
          </a:bodyPr>
          <a:lstStyle/>
          <a:p>
            <a:r>
              <a:rPr lang="en-US" sz="2400" dirty="0" smtClean="0"/>
              <a:t>The sitting begins with the </a:t>
            </a:r>
            <a:r>
              <a:rPr lang="en-US" sz="2400" b="1" u="sng" dirty="0" smtClean="0"/>
              <a:t>chamber doors opening</a:t>
            </a:r>
            <a:r>
              <a:rPr lang="en-US" sz="2400" dirty="0" smtClean="0"/>
              <a:t> to reveal the </a:t>
            </a:r>
            <a:r>
              <a:rPr lang="en-US" sz="2400" b="1" u="sng" dirty="0" smtClean="0"/>
              <a:t>Sergeant-at-Arms </a:t>
            </a:r>
            <a:r>
              <a:rPr lang="en-US" sz="2400" dirty="0" smtClean="0"/>
              <a:t>carrying the ceremonial </a:t>
            </a:r>
            <a:r>
              <a:rPr lang="en-US" sz="2400" b="1" u="sng" dirty="0" smtClean="0"/>
              <a:t>Mace</a:t>
            </a:r>
            <a:r>
              <a:rPr lang="en-US" sz="2400" b="1" dirty="0" smtClean="0"/>
              <a:t> </a:t>
            </a:r>
            <a:r>
              <a:rPr lang="en-US" sz="2400" dirty="0" smtClean="0"/>
              <a:t>into the chamber and escorting the </a:t>
            </a:r>
            <a:r>
              <a:rPr lang="en-US" sz="2400" b="1" u="sng" dirty="0" smtClean="0"/>
              <a:t>Speaker of the Assembly</a:t>
            </a:r>
            <a:r>
              <a:rPr lang="en-US" sz="2400" b="1" dirty="0" smtClean="0"/>
              <a:t>. </a:t>
            </a:r>
            <a:r>
              <a:rPr lang="en-US" sz="2400" dirty="0" smtClean="0"/>
              <a:t>Everyone in the chamber stands for the Speaker’s procession. The Speaker is followed by the </a:t>
            </a:r>
            <a:r>
              <a:rPr lang="en-US" sz="2400" b="1" u="sng" dirty="0" smtClean="0"/>
              <a:t>Clerk of the Legislative Assembly </a:t>
            </a:r>
            <a:r>
              <a:rPr lang="en-US" sz="2400" dirty="0" smtClean="0"/>
              <a:t>and the other </a:t>
            </a:r>
            <a:r>
              <a:rPr lang="en-US" sz="2400" b="1" dirty="0" smtClean="0"/>
              <a:t>table officers. </a:t>
            </a:r>
            <a:r>
              <a:rPr lang="en-US" sz="2400" dirty="0" smtClean="0"/>
              <a:t>The Sergeant-at-Arms lays the Mace at the end of the Assembly table with the crown of the Mace pointing towards the government members. </a:t>
            </a:r>
          </a:p>
          <a:p>
            <a:endParaRPr lang="en-US" dirty="0"/>
          </a:p>
        </p:txBody>
      </p:sp>
      <p:pic>
        <p:nvPicPr>
          <p:cNvPr id="8" name="Content Placeholder 7"/>
          <p:cNvPicPr>
            <a:picLocks noGrp="1" noChangeAspect="1"/>
          </p:cNvPicPr>
          <p:nvPr>
            <p:ph sz="quarter" idx="4"/>
          </p:nvPr>
        </p:nvPicPr>
        <p:blipFill>
          <a:blip r:embed="rId2"/>
          <a:srcRect t="-33293" b="-33293"/>
          <a:stretch>
            <a:fillRect/>
          </a:stretch>
        </p:blipFill>
        <p:spPr>
          <a:xfrm>
            <a:off x="4865580" y="1115568"/>
            <a:ext cx="3702050" cy="41068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6447" y="2031369"/>
            <a:ext cx="3276600" cy="1162050"/>
          </a:xfrm>
        </p:spPr>
        <p:txBody>
          <a:bodyPr/>
          <a:lstStyle/>
          <a:p>
            <a:r>
              <a:rPr lang="en-US" dirty="0" smtClean="0"/>
              <a:t>The Sergeant-at-Arms</a:t>
            </a:r>
            <a:endParaRPr lang="en-US" dirty="0"/>
          </a:p>
        </p:txBody>
      </p:sp>
      <p:sp>
        <p:nvSpPr>
          <p:cNvPr id="5" name="Subtitle 4"/>
          <p:cNvSpPr>
            <a:spLocks noGrp="1"/>
          </p:cNvSpPr>
          <p:nvPr>
            <p:ph type="subTitle" idx="1"/>
          </p:nvPr>
        </p:nvSpPr>
        <p:spPr>
          <a:xfrm>
            <a:off x="1156447" y="3444467"/>
            <a:ext cx="3276600" cy="1432333"/>
          </a:xfrm>
        </p:spPr>
        <p:txBody>
          <a:bodyPr>
            <a:normAutofit/>
          </a:bodyPr>
          <a:lstStyle/>
          <a:p>
            <a:endParaRPr lang="en-US" dirty="0" smtClean="0"/>
          </a:p>
          <a:p>
            <a:r>
              <a:rPr lang="en-US" sz="1800" dirty="0" smtClean="0"/>
              <a:t>Carries the </a:t>
            </a:r>
            <a:r>
              <a:rPr lang="en-US" sz="1800" b="1" dirty="0" smtClean="0"/>
              <a:t>Mace</a:t>
            </a:r>
          </a:p>
          <a:p>
            <a:r>
              <a:rPr lang="en-US" sz="1800" b="1" dirty="0" smtClean="0"/>
              <a:t>Head of security inside the chamber</a:t>
            </a:r>
            <a:endParaRPr lang="en-US" sz="1800" b="1" dirty="0"/>
          </a:p>
        </p:txBody>
      </p:sp>
      <p:pic>
        <p:nvPicPr>
          <p:cNvPr id="7" name="Picture 6"/>
          <p:cNvPicPr>
            <a:picLocks noChangeAspect="1"/>
          </p:cNvPicPr>
          <p:nvPr/>
        </p:nvPicPr>
        <p:blipFill>
          <a:blip r:embed="rId2"/>
          <a:stretch>
            <a:fillRect/>
          </a:stretch>
        </p:blipFill>
        <p:spPr>
          <a:xfrm>
            <a:off x="4433047" y="0"/>
            <a:ext cx="2276344" cy="2845431"/>
          </a:xfrm>
          <a:prstGeom prst="rect">
            <a:avLst/>
          </a:prstGeom>
        </p:spPr>
      </p:pic>
      <p:sp>
        <p:nvSpPr>
          <p:cNvPr id="8" name="TextBox 7"/>
          <p:cNvSpPr txBox="1"/>
          <p:nvPr/>
        </p:nvSpPr>
        <p:spPr>
          <a:xfrm>
            <a:off x="4878925" y="2845155"/>
            <a:ext cx="3660931" cy="369332"/>
          </a:xfrm>
          <a:prstGeom prst="rect">
            <a:avLst/>
          </a:prstGeom>
          <a:noFill/>
        </p:spPr>
        <p:txBody>
          <a:bodyPr wrap="square" rtlCol="0">
            <a:spAutoFit/>
          </a:bodyPr>
          <a:lstStyle/>
          <a:p>
            <a:r>
              <a:rPr lang="en-US" dirty="0"/>
              <a:t>Brian Hodgson</a:t>
            </a:r>
          </a:p>
        </p:txBody>
      </p:sp>
      <p:pic>
        <p:nvPicPr>
          <p:cNvPr id="9" name="Picture 8"/>
          <p:cNvPicPr>
            <a:picLocks noChangeAspect="1"/>
          </p:cNvPicPr>
          <p:nvPr/>
        </p:nvPicPr>
        <p:blipFill>
          <a:blip r:embed="rId3"/>
          <a:stretch>
            <a:fillRect/>
          </a:stretch>
        </p:blipFill>
        <p:spPr>
          <a:xfrm rot="5400000">
            <a:off x="6680879" y="1097481"/>
            <a:ext cx="2826197" cy="1365679"/>
          </a:xfrm>
          <a:prstGeom prst="rect">
            <a:avLst/>
          </a:prstGeom>
        </p:spPr>
      </p:pic>
      <p:pic>
        <p:nvPicPr>
          <p:cNvPr id="10" name="Picture 9"/>
          <p:cNvPicPr>
            <a:picLocks noChangeAspect="1"/>
          </p:cNvPicPr>
          <p:nvPr/>
        </p:nvPicPr>
        <p:blipFill>
          <a:blip r:embed="rId4"/>
          <a:stretch>
            <a:fillRect/>
          </a:stretch>
        </p:blipFill>
        <p:spPr>
          <a:xfrm>
            <a:off x="5525617" y="3752219"/>
            <a:ext cx="3251200" cy="213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197350" y="1389577"/>
            <a:ext cx="4948237" cy="887413"/>
          </a:xfrm>
        </p:spPr>
        <p:txBody>
          <a:bodyPr/>
          <a:lstStyle/>
          <a:p>
            <a:r>
              <a:rPr lang="en-US" dirty="0" smtClean="0"/>
              <a:t>Speaker of the Assembly</a:t>
            </a:r>
            <a:br>
              <a:rPr lang="en-US" dirty="0" smtClean="0"/>
            </a:br>
            <a:r>
              <a:rPr lang="en-US" dirty="0" smtClean="0"/>
              <a:t>Honorable Robert </a:t>
            </a:r>
            <a:r>
              <a:rPr lang="en-US" dirty="0" err="1" smtClean="0"/>
              <a:t>Wanner</a:t>
            </a:r>
            <a:endParaRPr lang="en-US" dirty="0"/>
          </a:p>
        </p:txBody>
      </p:sp>
      <p:sp>
        <p:nvSpPr>
          <p:cNvPr id="6" name="TextBox 5"/>
          <p:cNvSpPr txBox="1"/>
          <p:nvPr/>
        </p:nvSpPr>
        <p:spPr>
          <a:xfrm>
            <a:off x="336612" y="183594"/>
            <a:ext cx="4054650" cy="5601533"/>
          </a:xfrm>
          <a:prstGeom prst="rect">
            <a:avLst/>
          </a:prstGeom>
          <a:noFill/>
        </p:spPr>
        <p:txBody>
          <a:bodyPr wrap="square" rtlCol="0">
            <a:spAutoFit/>
          </a:bodyPr>
          <a:lstStyle/>
          <a:p>
            <a:r>
              <a:rPr lang="en-US" sz="2000" dirty="0"/>
              <a:t>The Speaker is an MLA who presides over debate in the chamber. </a:t>
            </a:r>
          </a:p>
          <a:p>
            <a:r>
              <a:rPr lang="en-US" sz="2000" dirty="0"/>
              <a:t>This person is responsible for enforcing the rules of the chamber and ensuring that all MLAs are treated fairly. The Speaker must serve all MLAs equally no matter which party they belong to. The Speaker does not normally vote on bills except in the case of a tie. The Speaker is also responsible for the Legislative Assembly Office, whose staff provide support for the MLAs and the Assembly as a whole. </a:t>
            </a:r>
          </a:p>
          <a:p>
            <a:endParaRPr lang="en-US" dirty="0"/>
          </a:p>
        </p:txBody>
      </p:sp>
      <p:pic>
        <p:nvPicPr>
          <p:cNvPr id="4" name="Picture 3"/>
          <p:cNvPicPr>
            <a:picLocks noChangeAspect="1"/>
          </p:cNvPicPr>
          <p:nvPr/>
        </p:nvPicPr>
        <p:blipFill>
          <a:blip r:embed="rId2"/>
          <a:stretch>
            <a:fillRect/>
          </a:stretch>
        </p:blipFill>
        <p:spPr>
          <a:xfrm>
            <a:off x="4531360" y="2682263"/>
            <a:ext cx="4137152" cy="3102864"/>
          </a:xfrm>
          <a:prstGeom prst="rect">
            <a:avLst/>
          </a:prstGeom>
        </p:spPr>
      </p:pic>
    </p:spTree>
    <p:extLst>
      <p:ext uri="{BB962C8B-B14F-4D97-AF65-F5344CB8AC3E}">
        <p14:creationId xmlns:p14="http://schemas.microsoft.com/office/powerpoint/2010/main" val="418258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30060" y="456308"/>
            <a:ext cx="4171317" cy="887413"/>
          </a:xfrm>
        </p:spPr>
        <p:txBody>
          <a:bodyPr/>
          <a:lstStyle/>
          <a:p>
            <a:r>
              <a:rPr lang="en-US" dirty="0" smtClean="0"/>
              <a:t>Inside the House</a:t>
            </a:r>
            <a:br>
              <a:rPr lang="en-US" dirty="0" smtClean="0"/>
            </a:br>
            <a:r>
              <a:rPr lang="en-US" dirty="0" smtClean="0"/>
              <a:t>the clerk of the assembly</a:t>
            </a:r>
            <a:endParaRPr lang="en-US" dirty="0"/>
          </a:p>
        </p:txBody>
      </p:sp>
      <p:pic>
        <p:nvPicPr>
          <p:cNvPr id="3" name="Content Placeholder 2" descr="bilde.jpeg"/>
          <p:cNvPicPr>
            <a:picLocks noGrp="1" noChangeAspect="1"/>
          </p:cNvPicPr>
          <p:nvPr>
            <p:ph idx="4294967295"/>
          </p:nvPr>
        </p:nvPicPr>
        <p:blipFill>
          <a:blip r:embed="rId2">
            <a:extLst>
              <a:ext uri="{28A0092B-C50C-407E-A947-70E740481C1C}">
                <a14:useLocalDpi xmlns:a14="http://schemas.microsoft.com/office/drawing/2010/main" val="0"/>
              </a:ext>
            </a:extLst>
          </a:blip>
          <a:srcRect l="2781" r="2781"/>
          <a:stretch>
            <a:fillRect/>
          </a:stretch>
        </p:blipFill>
        <p:spPr>
          <a:xfrm>
            <a:off x="4617977" y="1776096"/>
            <a:ext cx="4220012" cy="3502231"/>
          </a:xfrm>
        </p:spPr>
      </p:pic>
      <p:sp>
        <p:nvSpPr>
          <p:cNvPr id="4" name="TextBox 3"/>
          <p:cNvSpPr txBox="1"/>
          <p:nvPr/>
        </p:nvSpPr>
        <p:spPr>
          <a:xfrm>
            <a:off x="214207" y="428386"/>
            <a:ext cx="3993448" cy="6186310"/>
          </a:xfrm>
          <a:prstGeom prst="rect">
            <a:avLst/>
          </a:prstGeom>
          <a:noFill/>
        </p:spPr>
        <p:txBody>
          <a:bodyPr wrap="square" rtlCol="0">
            <a:spAutoFit/>
          </a:bodyPr>
          <a:lstStyle/>
          <a:p>
            <a:r>
              <a:rPr lang="en-US" dirty="0"/>
              <a:t>The Legislative Assembly </a:t>
            </a:r>
            <a:r>
              <a:rPr lang="en-US" b="1" dirty="0"/>
              <a:t>Chamber </a:t>
            </a:r>
            <a:r>
              <a:rPr lang="en-US" dirty="0"/>
              <a:t>is where the Assembly meets. </a:t>
            </a:r>
            <a:endParaRPr lang="en-US" dirty="0" smtClean="0"/>
          </a:p>
          <a:p>
            <a:r>
              <a:rPr lang="en-US" dirty="0" smtClean="0"/>
              <a:t>The </a:t>
            </a:r>
            <a:r>
              <a:rPr lang="en-US" dirty="0"/>
              <a:t>Speaker sits at the head of the chamber</a:t>
            </a:r>
            <a:r>
              <a:rPr lang="en-US" dirty="0" smtClean="0"/>
              <a:t>.</a:t>
            </a:r>
          </a:p>
          <a:p>
            <a:r>
              <a:rPr lang="en-US" dirty="0" smtClean="0"/>
              <a:t> </a:t>
            </a:r>
            <a:r>
              <a:rPr lang="en-US" dirty="0"/>
              <a:t>Members of the governing party sit to the Speaker’s right. </a:t>
            </a:r>
            <a:endParaRPr lang="en-US" dirty="0" smtClean="0"/>
          </a:p>
          <a:p>
            <a:endParaRPr lang="en-US" dirty="0"/>
          </a:p>
          <a:p>
            <a:r>
              <a:rPr lang="en-US" dirty="0" smtClean="0"/>
              <a:t>Opposition </a:t>
            </a:r>
            <a:r>
              <a:rPr lang="en-US" dirty="0"/>
              <a:t>members sit across from them. </a:t>
            </a:r>
            <a:endParaRPr lang="en-US" dirty="0" smtClean="0"/>
          </a:p>
          <a:p>
            <a:endParaRPr lang="en-US" dirty="0"/>
          </a:p>
          <a:p>
            <a:r>
              <a:rPr lang="en-US" dirty="0" smtClean="0"/>
              <a:t>Sometimes </a:t>
            </a:r>
            <a:r>
              <a:rPr lang="en-US" dirty="0"/>
              <a:t>a government has such a large </a:t>
            </a:r>
            <a:r>
              <a:rPr lang="en-US" b="1" dirty="0"/>
              <a:t>majority </a:t>
            </a:r>
            <a:r>
              <a:rPr lang="en-US" dirty="0"/>
              <a:t>that there aren’t enough seats on the government side. Some of the government members would then have desks placed on the opposition side but separated by an aisle. In some cases, when the government has a </a:t>
            </a:r>
            <a:r>
              <a:rPr lang="en-US" b="1" dirty="0"/>
              <a:t>minority </a:t>
            </a:r>
            <a:r>
              <a:rPr lang="en-US" dirty="0"/>
              <a:t>of seats in the chamber, some opposition members may have to sit on the government side.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28549" y="119857"/>
            <a:ext cx="4948237" cy="887412"/>
          </a:xfrm>
        </p:spPr>
        <p:txBody>
          <a:bodyPr/>
          <a:lstStyle/>
          <a:p>
            <a:r>
              <a:rPr lang="en-US" dirty="0" smtClean="0"/>
              <a:t>Lieutenant Governor</a:t>
            </a:r>
            <a:endParaRPr lang="en-US" dirty="0"/>
          </a:p>
        </p:txBody>
      </p:sp>
      <p:sp>
        <p:nvSpPr>
          <p:cNvPr id="8" name="TextBox 7"/>
          <p:cNvSpPr txBox="1"/>
          <p:nvPr/>
        </p:nvSpPr>
        <p:spPr>
          <a:xfrm>
            <a:off x="535520" y="795574"/>
            <a:ext cx="3901644" cy="5078314"/>
          </a:xfrm>
          <a:prstGeom prst="rect">
            <a:avLst/>
          </a:prstGeom>
          <a:noFill/>
        </p:spPr>
        <p:txBody>
          <a:bodyPr wrap="square" rtlCol="0">
            <a:spAutoFit/>
          </a:bodyPr>
          <a:lstStyle/>
          <a:p>
            <a:r>
              <a:rPr lang="en-US" dirty="0"/>
              <a:t>The Lieutenant Governor is the </a:t>
            </a:r>
            <a:r>
              <a:rPr lang="en-US" b="1" dirty="0"/>
              <a:t>monarch’s </a:t>
            </a:r>
            <a:r>
              <a:rPr lang="en-US" dirty="0"/>
              <a:t>representative. The Lieutenant Governor is not a member of the Assembly and only enters the chamber upon invitation. </a:t>
            </a:r>
          </a:p>
          <a:p>
            <a:r>
              <a:rPr lang="en-US" dirty="0"/>
              <a:t>This person grants royal assent to bills which have passed third reading. The Lieutenant Governor also opens and closes sessions of the Assembly, reads the Speech from the Throne and dissolves the Assembly for an election. (This is called </a:t>
            </a:r>
            <a:r>
              <a:rPr lang="en-US" b="1" dirty="0"/>
              <a:t>dissolution.) </a:t>
            </a:r>
            <a:r>
              <a:rPr lang="en-US" dirty="0"/>
              <a:t>The Lieutenant Governor also officially appoints the Premier and swears in the cabinet. </a:t>
            </a:r>
          </a:p>
          <a:p>
            <a:endParaRPr lang="en-US" dirty="0"/>
          </a:p>
        </p:txBody>
      </p:sp>
      <p:pic>
        <p:nvPicPr>
          <p:cNvPr id="2" name="Picture 1"/>
          <p:cNvPicPr>
            <a:picLocks noChangeAspect="1"/>
          </p:cNvPicPr>
          <p:nvPr/>
        </p:nvPicPr>
        <p:blipFill>
          <a:blip r:embed="rId2"/>
          <a:stretch>
            <a:fillRect/>
          </a:stretch>
        </p:blipFill>
        <p:spPr>
          <a:xfrm>
            <a:off x="4529449" y="1880835"/>
            <a:ext cx="4247337" cy="2907792"/>
          </a:xfrm>
          <a:prstGeom prst="rect">
            <a:avLst/>
          </a:prstGeom>
        </p:spPr>
      </p:pic>
    </p:spTree>
    <p:extLst>
      <p:ext uri="{BB962C8B-B14F-4D97-AF65-F5344CB8AC3E}">
        <p14:creationId xmlns:p14="http://schemas.microsoft.com/office/powerpoint/2010/main" val="81338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07340" y="1743635"/>
            <a:ext cx="3273552" cy="1640541"/>
          </a:xfrm>
        </p:spPr>
        <p:txBody>
          <a:bodyPr/>
          <a:lstStyle/>
          <a:p>
            <a:r>
              <a:rPr lang="en-US" dirty="0" smtClean="0"/>
              <a:t>Clerk of the Legislative Assembly</a:t>
            </a:r>
            <a:endParaRPr lang="en-US" dirty="0"/>
          </a:p>
        </p:txBody>
      </p:sp>
      <p:sp>
        <p:nvSpPr>
          <p:cNvPr id="7" name="Subtitle 6"/>
          <p:cNvSpPr>
            <a:spLocks noGrp="1"/>
          </p:cNvSpPr>
          <p:nvPr>
            <p:ph type="subTitle" idx="1"/>
          </p:nvPr>
        </p:nvSpPr>
        <p:spPr>
          <a:xfrm>
            <a:off x="4651248" y="2110154"/>
            <a:ext cx="3273552" cy="1804374"/>
          </a:xfrm>
        </p:spPr>
        <p:txBody>
          <a:bodyPr>
            <a:normAutofit/>
          </a:bodyPr>
          <a:lstStyle/>
          <a:p>
            <a:r>
              <a:rPr lang="en-US" sz="4000" b="1" dirty="0" smtClean="0">
                <a:solidFill>
                  <a:srgbClr val="000000"/>
                </a:solidFill>
              </a:rPr>
              <a:t>Table Officers</a:t>
            </a:r>
            <a:endParaRPr lang="en-US" sz="4000" b="1"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Working together</a:t>
            </a:r>
            <a:endParaRPr lang="en-US" dirty="0"/>
          </a:p>
        </p:txBody>
      </p:sp>
      <p:sp>
        <p:nvSpPr>
          <p:cNvPr id="5" name="TextBox 4"/>
          <p:cNvSpPr txBox="1"/>
          <p:nvPr/>
        </p:nvSpPr>
        <p:spPr>
          <a:xfrm>
            <a:off x="307275" y="1393112"/>
            <a:ext cx="8050611" cy="4524315"/>
          </a:xfrm>
          <a:prstGeom prst="rect">
            <a:avLst/>
          </a:prstGeom>
          <a:noFill/>
        </p:spPr>
        <p:txBody>
          <a:bodyPr wrap="square" rtlCol="0">
            <a:spAutoFit/>
          </a:bodyPr>
          <a:lstStyle/>
          <a:p>
            <a:pPr marL="457200" indent="-457200">
              <a:buFont typeface="+mj-lt"/>
              <a:buAutoNum type="arabicPeriod"/>
            </a:pPr>
            <a:r>
              <a:rPr lang="en-US" sz="2400" dirty="0" smtClean="0"/>
              <a:t>In partners, with your student handbook and the separate seating plan of Chambers read and learn about the people and their roles who work in the Chamber during a sitting of the Legislative Assembly.</a:t>
            </a:r>
          </a:p>
          <a:p>
            <a:pPr marL="457200" indent="-457200">
              <a:buFont typeface="+mj-lt"/>
              <a:buAutoNum type="arabicPeriod"/>
            </a:pPr>
            <a:endParaRPr lang="en-US" sz="2400" dirty="0" smtClean="0"/>
          </a:p>
          <a:p>
            <a:pPr marL="457200" indent="-457200">
              <a:buFont typeface="+mj-lt"/>
              <a:buAutoNum type="arabicPeriod"/>
            </a:pPr>
            <a:r>
              <a:rPr lang="en-US" sz="2400" dirty="0" smtClean="0"/>
              <a:t>Complete the Chamber Matching Game</a:t>
            </a:r>
          </a:p>
          <a:p>
            <a:pPr marL="457200" indent="-457200">
              <a:buFont typeface="+mj-lt"/>
              <a:buAutoNum type="arabicPeriod"/>
            </a:pPr>
            <a:r>
              <a:rPr lang="en-US" sz="2400" dirty="0" smtClean="0"/>
              <a:t>Be sure you are able to support your answers</a:t>
            </a:r>
          </a:p>
          <a:p>
            <a:pPr marL="457200" indent="-457200">
              <a:buFont typeface="+mj-lt"/>
              <a:buAutoNum type="arabicPeriod"/>
            </a:pPr>
            <a:endParaRPr lang="en-US" sz="2400" dirty="0" smtClean="0"/>
          </a:p>
          <a:p>
            <a:pPr marL="457200" indent="-457200">
              <a:buFont typeface="+mj-lt"/>
              <a:buAutoNum type="arabicPeriod"/>
            </a:pPr>
            <a:r>
              <a:rPr lang="en-US" sz="2400" dirty="0" smtClean="0"/>
              <a:t>Answer the question at the end of your booklet,</a:t>
            </a:r>
          </a:p>
          <a:p>
            <a:pPr marL="457200" indent="-457200"/>
            <a:r>
              <a:rPr lang="en-US" sz="2400" dirty="0" smtClean="0"/>
              <a:t> “… which roll would you choose? Why did you choose that role?</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provincial government works</a:t>
            </a:r>
            <a:endParaRPr lang="en-US" dirty="0"/>
          </a:p>
        </p:txBody>
      </p:sp>
      <p:sp>
        <p:nvSpPr>
          <p:cNvPr id="3" name="Text Placeholder 2"/>
          <p:cNvSpPr>
            <a:spLocks noGrp="1"/>
          </p:cNvSpPr>
          <p:nvPr>
            <p:ph type="body" idx="1"/>
          </p:nvPr>
        </p:nvSpPr>
        <p:spPr/>
        <p:txBody>
          <a:bodyPr/>
          <a:lstStyle/>
          <a:p>
            <a:r>
              <a:rPr lang="en-US" dirty="0" smtClean="0"/>
              <a:t>Reading from text book page 146</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Title 45"/>
          <p:cNvSpPr>
            <a:spLocks noGrp="1"/>
          </p:cNvSpPr>
          <p:nvPr>
            <p:ph type="title"/>
          </p:nvPr>
        </p:nvSpPr>
        <p:spPr>
          <a:xfrm>
            <a:off x="0" y="1030760"/>
            <a:ext cx="7539814" cy="2246481"/>
          </a:xfrm>
        </p:spPr>
        <p:txBody>
          <a:bodyPr/>
          <a:lstStyle/>
          <a:p>
            <a:r>
              <a:rPr lang="en-US" dirty="0" smtClean="0"/>
              <a:t>Let’s Party???</a:t>
            </a:r>
            <a:br>
              <a:rPr lang="en-US" dirty="0" smtClean="0"/>
            </a:br>
            <a:r>
              <a:rPr lang="en-US" dirty="0" smtClean="0"/>
              <a:t>There are 9 registered </a:t>
            </a:r>
            <a:r>
              <a:rPr lang="en-US" b="1" u="sng" dirty="0" smtClean="0"/>
              <a:t>political parties </a:t>
            </a:r>
            <a:r>
              <a:rPr lang="en-US" dirty="0" smtClean="0"/>
              <a:t>in Alberta</a:t>
            </a:r>
            <a:br>
              <a:rPr lang="en-US" dirty="0" smtClean="0"/>
            </a:br>
            <a:r>
              <a:rPr lang="en-US" dirty="0" smtClean="0"/>
              <a:t>MLA’s belong to a political party. </a:t>
            </a:r>
            <a:br>
              <a:rPr lang="en-US" dirty="0" smtClean="0"/>
            </a:br>
            <a:endParaRPr lang="en-US" dirty="0"/>
          </a:p>
        </p:txBody>
      </p:sp>
      <p:pic>
        <p:nvPicPr>
          <p:cNvPr id="48" name="Picture 47"/>
          <p:cNvPicPr>
            <a:picLocks noChangeAspect="1"/>
          </p:cNvPicPr>
          <p:nvPr/>
        </p:nvPicPr>
        <p:blipFill>
          <a:blip r:embed="rId2"/>
          <a:stretch>
            <a:fillRect/>
          </a:stretch>
        </p:blipFill>
        <p:spPr>
          <a:xfrm>
            <a:off x="7317517" y="2208427"/>
            <a:ext cx="1475531" cy="1068814"/>
          </a:xfrm>
          <a:prstGeom prst="rect">
            <a:avLst/>
          </a:prstGeom>
        </p:spPr>
      </p:pic>
      <p:pic>
        <p:nvPicPr>
          <p:cNvPr id="49" name="Picture 48"/>
          <p:cNvPicPr>
            <a:picLocks noChangeAspect="1"/>
          </p:cNvPicPr>
          <p:nvPr/>
        </p:nvPicPr>
        <p:blipFill>
          <a:blip r:embed="rId3"/>
          <a:stretch>
            <a:fillRect/>
          </a:stretch>
        </p:blipFill>
        <p:spPr>
          <a:xfrm>
            <a:off x="348029" y="3277241"/>
            <a:ext cx="2283503" cy="824259"/>
          </a:xfrm>
          <a:prstGeom prst="rect">
            <a:avLst/>
          </a:prstGeom>
        </p:spPr>
      </p:pic>
      <p:pic>
        <p:nvPicPr>
          <p:cNvPr id="50" name="Picture 49"/>
          <p:cNvPicPr>
            <a:picLocks noChangeAspect="1"/>
          </p:cNvPicPr>
          <p:nvPr/>
        </p:nvPicPr>
        <p:blipFill>
          <a:blip r:embed="rId4"/>
          <a:stretch>
            <a:fillRect/>
          </a:stretch>
        </p:blipFill>
        <p:spPr>
          <a:xfrm>
            <a:off x="2978961" y="3277241"/>
            <a:ext cx="1569440" cy="564998"/>
          </a:xfrm>
          <a:prstGeom prst="rect">
            <a:avLst/>
          </a:prstGeom>
        </p:spPr>
      </p:pic>
      <p:pic>
        <p:nvPicPr>
          <p:cNvPr id="52" name="Picture 51"/>
          <p:cNvPicPr>
            <a:picLocks noChangeAspect="1"/>
          </p:cNvPicPr>
          <p:nvPr/>
        </p:nvPicPr>
        <p:blipFill>
          <a:blip r:embed="rId5"/>
          <a:stretch>
            <a:fillRect/>
          </a:stretch>
        </p:blipFill>
        <p:spPr>
          <a:xfrm>
            <a:off x="533201" y="5007393"/>
            <a:ext cx="1380175" cy="1380175"/>
          </a:xfrm>
          <a:prstGeom prst="rect">
            <a:avLst/>
          </a:prstGeom>
        </p:spPr>
      </p:pic>
      <p:pic>
        <p:nvPicPr>
          <p:cNvPr id="53" name="Picture 52"/>
          <p:cNvPicPr>
            <a:picLocks noChangeAspect="1"/>
          </p:cNvPicPr>
          <p:nvPr/>
        </p:nvPicPr>
        <p:blipFill>
          <a:blip r:embed="rId6"/>
          <a:stretch>
            <a:fillRect/>
          </a:stretch>
        </p:blipFill>
        <p:spPr>
          <a:xfrm flipH="1">
            <a:off x="6563044" y="5234132"/>
            <a:ext cx="1255368" cy="1153436"/>
          </a:xfrm>
          <a:prstGeom prst="rect">
            <a:avLst/>
          </a:prstGeom>
        </p:spPr>
      </p:pic>
      <p:pic>
        <p:nvPicPr>
          <p:cNvPr id="54" name="Picture 53"/>
          <p:cNvPicPr>
            <a:picLocks noChangeAspect="1"/>
          </p:cNvPicPr>
          <p:nvPr/>
        </p:nvPicPr>
        <p:blipFill>
          <a:blip r:embed="rId7"/>
          <a:stretch>
            <a:fillRect/>
          </a:stretch>
        </p:blipFill>
        <p:spPr>
          <a:xfrm>
            <a:off x="5218874" y="4487485"/>
            <a:ext cx="2599538" cy="519908"/>
          </a:xfrm>
          <a:prstGeom prst="rect">
            <a:avLst/>
          </a:prstGeom>
        </p:spPr>
      </p:pic>
      <p:pic>
        <p:nvPicPr>
          <p:cNvPr id="55" name="Picture 54"/>
          <p:cNvPicPr>
            <a:picLocks noChangeAspect="1"/>
          </p:cNvPicPr>
          <p:nvPr/>
        </p:nvPicPr>
        <p:blipFill>
          <a:blip r:embed="rId8"/>
          <a:stretch>
            <a:fillRect/>
          </a:stretch>
        </p:blipFill>
        <p:spPr>
          <a:xfrm>
            <a:off x="2631532" y="4336489"/>
            <a:ext cx="1916869" cy="670904"/>
          </a:xfrm>
          <a:prstGeom prst="rect">
            <a:avLst/>
          </a:prstGeom>
        </p:spPr>
      </p:pic>
      <p:pic>
        <p:nvPicPr>
          <p:cNvPr id="56" name="Picture 55"/>
          <p:cNvPicPr>
            <a:picLocks noChangeAspect="1"/>
          </p:cNvPicPr>
          <p:nvPr/>
        </p:nvPicPr>
        <p:blipFill>
          <a:blip r:embed="rId9"/>
          <a:stretch>
            <a:fillRect/>
          </a:stretch>
        </p:blipFill>
        <p:spPr>
          <a:xfrm>
            <a:off x="2398389" y="5697480"/>
            <a:ext cx="2957520" cy="690088"/>
          </a:xfrm>
          <a:prstGeom prst="rect">
            <a:avLst/>
          </a:prstGeom>
        </p:spPr>
      </p:pic>
      <p:sp>
        <p:nvSpPr>
          <p:cNvPr id="57" name="TextBox 56"/>
          <p:cNvSpPr txBox="1"/>
          <p:nvPr/>
        </p:nvSpPr>
        <p:spPr>
          <a:xfrm>
            <a:off x="5355909" y="3277241"/>
            <a:ext cx="2699374" cy="923330"/>
          </a:xfrm>
          <a:prstGeom prst="rect">
            <a:avLst/>
          </a:prstGeom>
          <a:noFill/>
        </p:spPr>
        <p:txBody>
          <a:bodyPr wrap="square" rtlCol="0">
            <a:spAutoFit/>
          </a:bodyPr>
          <a:lstStyle/>
          <a:p>
            <a:r>
              <a:rPr lang="en-US" dirty="0" smtClean="0"/>
              <a:t>Alberta First Party/ formally separation party of </a:t>
            </a:r>
            <a:r>
              <a:rPr lang="en-US" dirty="0"/>
              <a:t>A</a:t>
            </a:r>
            <a:r>
              <a:rPr lang="en-US" dirty="0" smtClean="0"/>
              <a:t>lberta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over each role</a:t>
            </a:r>
            <a:endParaRPr lang="en-US" dirty="0"/>
          </a:p>
        </p:txBody>
      </p:sp>
      <p:sp>
        <p:nvSpPr>
          <p:cNvPr id="4" name="Text Placeholder 3"/>
          <p:cNvSpPr>
            <a:spLocks noGrp="1"/>
          </p:cNvSpPr>
          <p:nvPr>
            <p:ph type="body" idx="1"/>
          </p:nvPr>
        </p:nvSpPr>
        <p:spPr/>
        <p:txBody>
          <a:bodyPr>
            <a:normAutofit fontScale="70000" lnSpcReduction="20000"/>
          </a:bodyPr>
          <a:lstStyle/>
          <a:p>
            <a:endParaRPr lang="en-US"/>
          </a:p>
        </p:txBody>
      </p:sp>
      <p:sp>
        <p:nvSpPr>
          <p:cNvPr id="3" name="Content Placeholder 2"/>
          <p:cNvSpPr>
            <a:spLocks noGrp="1"/>
          </p:cNvSpPr>
          <p:nvPr>
            <p:ph sz="half" idx="2"/>
          </p:nvPr>
        </p:nvSpPr>
        <p:spPr/>
        <p:txBody>
          <a:bodyPr>
            <a:normAutofit fontScale="55000" lnSpcReduction="20000"/>
          </a:bodyPr>
          <a:lstStyle/>
          <a:p>
            <a:r>
              <a:rPr lang="en-US" sz="3200" dirty="0" smtClean="0"/>
              <a:t>MLAs</a:t>
            </a:r>
          </a:p>
          <a:p>
            <a:r>
              <a:rPr lang="en-US" sz="3200" dirty="0" smtClean="0"/>
              <a:t>Government MLAs</a:t>
            </a:r>
          </a:p>
          <a:p>
            <a:r>
              <a:rPr lang="en-US" sz="3200" dirty="0" smtClean="0"/>
              <a:t>The premier</a:t>
            </a:r>
          </a:p>
          <a:p>
            <a:r>
              <a:rPr lang="en-US" sz="3200" dirty="0" smtClean="0"/>
              <a:t>Cabinet ministers</a:t>
            </a:r>
          </a:p>
          <a:p>
            <a:r>
              <a:rPr lang="en-US" sz="3200" dirty="0" smtClean="0"/>
              <a:t>Private government members</a:t>
            </a:r>
          </a:p>
          <a:p>
            <a:r>
              <a:rPr lang="en-US" sz="3200" dirty="0" smtClean="0"/>
              <a:t>The chair of committees</a:t>
            </a:r>
          </a:p>
          <a:p>
            <a:r>
              <a:rPr lang="en-US" sz="2800" dirty="0"/>
              <a:t>Opposition MLAs</a:t>
            </a:r>
          </a:p>
          <a:p>
            <a:r>
              <a:rPr lang="en-US" sz="2800" dirty="0"/>
              <a:t>The leader of the </a:t>
            </a:r>
            <a:r>
              <a:rPr lang="en-US" sz="2800" dirty="0" err="1"/>
              <a:t>Offical</a:t>
            </a:r>
            <a:r>
              <a:rPr lang="en-US" sz="2800" dirty="0"/>
              <a:t> opposition </a:t>
            </a:r>
          </a:p>
          <a:p>
            <a:r>
              <a:rPr lang="en-US" sz="2800" dirty="0"/>
              <a:t>Members of the opposition</a:t>
            </a:r>
          </a:p>
          <a:p>
            <a:endParaRPr lang="en-US" sz="3200" dirty="0" smtClean="0"/>
          </a:p>
          <a:p>
            <a:endParaRPr lang="en-US" dirty="0"/>
          </a:p>
        </p:txBody>
      </p:sp>
      <p:sp>
        <p:nvSpPr>
          <p:cNvPr id="5" name="Text Placeholder 4"/>
          <p:cNvSpPr>
            <a:spLocks noGrp="1"/>
          </p:cNvSpPr>
          <p:nvPr>
            <p:ph type="body" sz="quarter" idx="3"/>
          </p:nvPr>
        </p:nvSpPr>
        <p:spPr/>
        <p:txBody>
          <a:bodyPr>
            <a:normAutofit fontScale="70000" lnSpcReduction="20000"/>
          </a:bodyPr>
          <a:lstStyle/>
          <a:p>
            <a:endParaRPr lang="en-US"/>
          </a:p>
        </p:txBody>
      </p:sp>
      <p:sp>
        <p:nvSpPr>
          <p:cNvPr id="6" name="Content Placeholder 5"/>
          <p:cNvSpPr>
            <a:spLocks noGrp="1"/>
          </p:cNvSpPr>
          <p:nvPr>
            <p:ph sz="quarter" idx="4"/>
          </p:nvPr>
        </p:nvSpPr>
        <p:spPr/>
        <p:txBody>
          <a:bodyPr>
            <a:normAutofit fontScale="92500" lnSpcReduction="20000"/>
          </a:bodyPr>
          <a:lstStyle/>
          <a:p>
            <a:r>
              <a:rPr lang="en-US" dirty="0" smtClean="0"/>
              <a:t>Table </a:t>
            </a:r>
            <a:r>
              <a:rPr lang="en-US" dirty="0" err="1" smtClean="0"/>
              <a:t>offcers</a:t>
            </a:r>
            <a:endParaRPr lang="en-US" dirty="0" smtClean="0"/>
          </a:p>
          <a:p>
            <a:r>
              <a:rPr lang="en-US" dirty="0" smtClean="0"/>
              <a:t>The clerk of the assembly</a:t>
            </a:r>
          </a:p>
          <a:p>
            <a:r>
              <a:rPr lang="en-US" dirty="0" smtClean="0"/>
              <a:t>The </a:t>
            </a:r>
            <a:r>
              <a:rPr lang="en-US" dirty="0"/>
              <a:t>law clerk</a:t>
            </a:r>
          </a:p>
          <a:p>
            <a:r>
              <a:rPr lang="en-US" dirty="0"/>
              <a:t>Parliamentary counsel</a:t>
            </a:r>
          </a:p>
          <a:p>
            <a:r>
              <a:rPr lang="en-US" dirty="0"/>
              <a:t>The committee research </a:t>
            </a:r>
            <a:r>
              <a:rPr lang="en-US" dirty="0" err="1"/>
              <a:t>co-ordinator</a:t>
            </a:r>
            <a:endParaRPr lang="en-US" dirty="0"/>
          </a:p>
          <a:p>
            <a:r>
              <a:rPr lang="en-US" dirty="0"/>
              <a:t>Sergeant at arms</a:t>
            </a:r>
          </a:p>
          <a:p>
            <a:r>
              <a:rPr lang="en-US" dirty="0"/>
              <a:t>pages</a:t>
            </a:r>
          </a:p>
          <a:p>
            <a:r>
              <a:rPr lang="en-US" dirty="0" err="1" smtClean="0"/>
              <a:t>Hansard</a:t>
            </a:r>
            <a:endParaRPr lang="en-US" dirty="0" smtClean="0"/>
          </a:p>
          <a:p>
            <a:r>
              <a:rPr lang="en-US" dirty="0" smtClean="0"/>
              <a:t>The media</a:t>
            </a:r>
            <a:endParaRPr lang="en-US" dirty="0"/>
          </a:p>
        </p:txBody>
      </p:sp>
    </p:spTree>
    <p:extLst>
      <p:ext uri="{BB962C8B-B14F-4D97-AF65-F5344CB8AC3E}">
        <p14:creationId xmlns:p14="http://schemas.microsoft.com/office/powerpoint/2010/main" val="382018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Make a New Law!!!</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286" y="1397000"/>
            <a:ext cx="2721427" cy="1687287"/>
          </a:xfrm>
        </p:spPr>
        <p:txBody>
          <a:bodyPr/>
          <a:lstStyle/>
          <a:p>
            <a:r>
              <a:rPr lang="en-US" dirty="0" smtClean="0"/>
              <a:t>Developing a Bill Proposal for Debate</a:t>
            </a:r>
            <a:br>
              <a:rPr lang="en-US" dirty="0" smtClean="0"/>
            </a:br>
            <a:r>
              <a:rPr lang="en-US" dirty="0" smtClean="0"/>
              <a:t>Bill 501 The School uniform Act Group One</a:t>
            </a:r>
            <a:endParaRPr lang="en-US" dirty="0"/>
          </a:p>
        </p:txBody>
      </p:sp>
      <p:sp>
        <p:nvSpPr>
          <p:cNvPr id="6" name="Isosceles Triangle 5"/>
          <p:cNvSpPr/>
          <p:nvPr/>
        </p:nvSpPr>
        <p:spPr>
          <a:xfrm>
            <a:off x="798286" y="290284"/>
            <a:ext cx="6876142" cy="6114145"/>
          </a:xfrm>
          <a:prstGeom prst="triangle">
            <a:avLst>
              <a:gd name="adj" fmla="val 494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40856" y="5188857"/>
            <a:ext cx="4172857" cy="923330"/>
          </a:xfrm>
          <a:prstGeom prst="rect">
            <a:avLst/>
          </a:prstGeom>
          <a:noFill/>
        </p:spPr>
        <p:txBody>
          <a:bodyPr wrap="square" rtlCol="0">
            <a:spAutoFit/>
          </a:bodyPr>
          <a:lstStyle/>
          <a:p>
            <a:pPr algn="ctr"/>
            <a:r>
              <a:rPr lang="en-US" b="1" u="sng" dirty="0" smtClean="0">
                <a:solidFill>
                  <a:srgbClr val="000000"/>
                </a:solidFill>
              </a:rPr>
              <a:t>What is the issue?</a:t>
            </a:r>
          </a:p>
          <a:p>
            <a:pPr algn="ctr"/>
            <a:r>
              <a:rPr lang="en-US" dirty="0" smtClean="0">
                <a:solidFill>
                  <a:srgbClr val="000000"/>
                </a:solidFill>
              </a:rPr>
              <a:t>Creating a feeling of equality and respect in schools. </a:t>
            </a:r>
            <a:endParaRPr lang="en-US" dirty="0">
              <a:solidFill>
                <a:srgbClr val="000000"/>
              </a:solidFill>
            </a:endParaRPr>
          </a:p>
        </p:txBody>
      </p:sp>
      <p:sp>
        <p:nvSpPr>
          <p:cNvPr id="8" name="TextBox 7"/>
          <p:cNvSpPr txBox="1"/>
          <p:nvPr/>
        </p:nvSpPr>
        <p:spPr>
          <a:xfrm>
            <a:off x="2267857" y="3610428"/>
            <a:ext cx="3955143" cy="923330"/>
          </a:xfrm>
          <a:prstGeom prst="rect">
            <a:avLst/>
          </a:prstGeom>
          <a:noFill/>
        </p:spPr>
        <p:txBody>
          <a:bodyPr wrap="square" rtlCol="0">
            <a:spAutoFit/>
          </a:bodyPr>
          <a:lstStyle/>
          <a:p>
            <a:pPr algn="ctr"/>
            <a:r>
              <a:rPr lang="en-US" b="1" u="sng" dirty="0" smtClean="0">
                <a:solidFill>
                  <a:srgbClr val="000000"/>
                </a:solidFill>
              </a:rPr>
              <a:t>Who is most concerned about it?</a:t>
            </a:r>
          </a:p>
          <a:p>
            <a:pPr algn="ctr"/>
            <a:r>
              <a:rPr lang="en-US" dirty="0" smtClean="0">
                <a:solidFill>
                  <a:srgbClr val="000000"/>
                </a:solidFill>
              </a:rPr>
              <a:t>Parents, students, principals, teachers.</a:t>
            </a:r>
            <a:endParaRPr lang="en-US" dirty="0">
              <a:solidFill>
                <a:srgbClr val="000000"/>
              </a:solidFill>
            </a:endParaRPr>
          </a:p>
        </p:txBody>
      </p:sp>
      <p:sp>
        <p:nvSpPr>
          <p:cNvPr id="9" name="TextBox 8"/>
          <p:cNvSpPr txBox="1"/>
          <p:nvPr/>
        </p:nvSpPr>
        <p:spPr>
          <a:xfrm>
            <a:off x="2793998" y="2231573"/>
            <a:ext cx="2812144" cy="923330"/>
          </a:xfrm>
          <a:prstGeom prst="rect">
            <a:avLst/>
          </a:prstGeom>
          <a:noFill/>
        </p:spPr>
        <p:txBody>
          <a:bodyPr wrap="square" rtlCol="0">
            <a:spAutoFit/>
          </a:bodyPr>
          <a:lstStyle/>
          <a:p>
            <a:pPr algn="ctr"/>
            <a:r>
              <a:rPr lang="en-US" b="1" u="sng" dirty="0" smtClean="0">
                <a:solidFill>
                  <a:srgbClr val="000000"/>
                </a:solidFill>
              </a:rPr>
              <a:t>What should be done?</a:t>
            </a:r>
          </a:p>
          <a:p>
            <a:pPr algn="ctr"/>
            <a:r>
              <a:rPr lang="en-US" dirty="0" smtClean="0">
                <a:solidFill>
                  <a:srgbClr val="000000"/>
                </a:solidFill>
              </a:rPr>
              <a:t>Require all students to wear school uniforms</a:t>
            </a:r>
            <a:endParaRPr lang="en-US" dirty="0">
              <a:solidFill>
                <a:srgbClr val="000000"/>
              </a:solidFill>
            </a:endParaRPr>
          </a:p>
        </p:txBody>
      </p:sp>
      <p:sp>
        <p:nvSpPr>
          <p:cNvPr id="10" name="TextBox 9"/>
          <p:cNvSpPr txBox="1"/>
          <p:nvPr/>
        </p:nvSpPr>
        <p:spPr>
          <a:xfrm>
            <a:off x="3320142" y="1451426"/>
            <a:ext cx="2013857" cy="369332"/>
          </a:xfrm>
          <a:prstGeom prst="rect">
            <a:avLst/>
          </a:prstGeom>
          <a:noFill/>
        </p:spPr>
        <p:txBody>
          <a:bodyPr wrap="square" rtlCol="0">
            <a:spAutoFit/>
          </a:bodyPr>
          <a:lstStyle/>
          <a:p>
            <a:r>
              <a:rPr lang="en-US" b="1" dirty="0" smtClean="0">
                <a:solidFill>
                  <a:srgbClr val="000000"/>
                </a:solidFill>
              </a:rPr>
              <a:t>Proposal (Bill)</a:t>
            </a:r>
            <a:endParaRPr lang="en-US" b="1" dirty="0">
              <a:solidFill>
                <a:srgbClr val="000000"/>
              </a:solidFill>
            </a:endParaRPr>
          </a:p>
        </p:txBody>
      </p:sp>
      <p:cxnSp>
        <p:nvCxnSpPr>
          <p:cNvPr id="14" name="Straight Connector 13"/>
          <p:cNvCxnSpPr/>
          <p:nvPr/>
        </p:nvCxnSpPr>
        <p:spPr>
          <a:xfrm>
            <a:off x="3247571" y="1977571"/>
            <a:ext cx="1886858" cy="18143"/>
          </a:xfrm>
          <a:prstGeom prst="line">
            <a:avLst/>
          </a:prstGeom>
          <a:ln>
            <a:tailEnd type="none"/>
          </a:ln>
        </p:spPr>
        <p:style>
          <a:lnRef idx="2">
            <a:schemeClr val="accent4"/>
          </a:lnRef>
          <a:fillRef idx="0">
            <a:schemeClr val="accent4"/>
          </a:fillRef>
          <a:effectRef idx="1">
            <a:schemeClr val="accent4"/>
          </a:effectRef>
          <a:fontRef idx="minor">
            <a:schemeClr val="tx1"/>
          </a:fontRef>
        </p:style>
      </p:cxnSp>
      <p:cxnSp>
        <p:nvCxnSpPr>
          <p:cNvPr id="16" name="Straight Connector 15"/>
          <p:cNvCxnSpPr>
            <a:stCxn id="6" idx="1"/>
            <a:endCxn id="6" idx="5"/>
          </p:cNvCxnSpPr>
          <p:nvPr/>
        </p:nvCxnSpPr>
        <p:spPr>
          <a:xfrm rot="10800000" flipH="1">
            <a:off x="2497242" y="3347357"/>
            <a:ext cx="3438071"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18" name="Straight Connector 17"/>
          <p:cNvCxnSpPr/>
          <p:nvPr/>
        </p:nvCxnSpPr>
        <p:spPr>
          <a:xfrm flipV="1">
            <a:off x="1723571" y="4753429"/>
            <a:ext cx="4971143" cy="54428"/>
          </a:xfrm>
          <a:prstGeom prst="line">
            <a:avLst/>
          </a:prstGeom>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96124"/>
            <a:ext cx="3031500" cy="1687287"/>
          </a:xfrm>
        </p:spPr>
        <p:txBody>
          <a:bodyPr/>
          <a:lstStyle/>
          <a:p>
            <a:r>
              <a:rPr lang="en-US" dirty="0" smtClean="0"/>
              <a:t>Developing a Bill Proposal for Debate</a:t>
            </a:r>
            <a:br>
              <a:rPr lang="en-US" dirty="0" smtClean="0"/>
            </a:br>
            <a:r>
              <a:rPr lang="en-US" dirty="0" smtClean="0"/>
              <a:t>Bill 502 </a:t>
            </a:r>
            <a:br>
              <a:rPr lang="en-US" dirty="0" smtClean="0"/>
            </a:br>
            <a:r>
              <a:rPr lang="en-US" dirty="0" smtClean="0"/>
              <a:t>The Environmentally Friendly Schools Act</a:t>
            </a:r>
            <a:br>
              <a:rPr lang="en-US" dirty="0" smtClean="0"/>
            </a:br>
            <a:r>
              <a:rPr lang="en-US" dirty="0" smtClean="0"/>
              <a:t>Group two</a:t>
            </a:r>
            <a:endParaRPr lang="en-US" dirty="0"/>
          </a:p>
        </p:txBody>
      </p:sp>
      <p:sp>
        <p:nvSpPr>
          <p:cNvPr id="6" name="Isosceles Triangle 5"/>
          <p:cNvSpPr/>
          <p:nvPr/>
        </p:nvSpPr>
        <p:spPr>
          <a:xfrm>
            <a:off x="1194281" y="290284"/>
            <a:ext cx="6876142" cy="6114145"/>
          </a:xfrm>
          <a:prstGeom prst="triangle">
            <a:avLst>
              <a:gd name="adj" fmla="val 494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40856" y="5188857"/>
            <a:ext cx="4172857" cy="646331"/>
          </a:xfrm>
          <a:prstGeom prst="rect">
            <a:avLst/>
          </a:prstGeom>
          <a:noFill/>
        </p:spPr>
        <p:txBody>
          <a:bodyPr wrap="square" rtlCol="0">
            <a:spAutoFit/>
          </a:bodyPr>
          <a:lstStyle/>
          <a:p>
            <a:pPr algn="ctr"/>
            <a:r>
              <a:rPr lang="en-US" b="1" u="sng" dirty="0" smtClean="0">
                <a:solidFill>
                  <a:srgbClr val="000000"/>
                </a:solidFill>
              </a:rPr>
              <a:t>What is the issue?</a:t>
            </a:r>
          </a:p>
          <a:p>
            <a:pPr algn="ctr"/>
            <a:r>
              <a:rPr lang="en-US" dirty="0" smtClean="0">
                <a:solidFill>
                  <a:srgbClr val="000000"/>
                </a:solidFill>
              </a:rPr>
              <a:t>Protecting the environment</a:t>
            </a:r>
            <a:endParaRPr lang="en-US" dirty="0">
              <a:solidFill>
                <a:srgbClr val="000000"/>
              </a:solidFill>
            </a:endParaRPr>
          </a:p>
        </p:txBody>
      </p:sp>
      <p:sp>
        <p:nvSpPr>
          <p:cNvPr id="8" name="TextBox 7"/>
          <p:cNvSpPr txBox="1"/>
          <p:nvPr/>
        </p:nvSpPr>
        <p:spPr>
          <a:xfrm>
            <a:off x="2609232" y="3610428"/>
            <a:ext cx="3955143" cy="1200329"/>
          </a:xfrm>
          <a:prstGeom prst="rect">
            <a:avLst/>
          </a:prstGeom>
          <a:noFill/>
        </p:spPr>
        <p:txBody>
          <a:bodyPr wrap="square" rtlCol="0">
            <a:spAutoFit/>
          </a:bodyPr>
          <a:lstStyle/>
          <a:p>
            <a:pPr algn="ctr"/>
            <a:r>
              <a:rPr lang="en-US" b="1" u="sng" dirty="0" smtClean="0">
                <a:solidFill>
                  <a:srgbClr val="000000"/>
                </a:solidFill>
              </a:rPr>
              <a:t>Who is most concerned about it?</a:t>
            </a:r>
          </a:p>
          <a:p>
            <a:pPr algn="ctr"/>
            <a:r>
              <a:rPr lang="en-US" dirty="0" smtClean="0">
                <a:solidFill>
                  <a:srgbClr val="000000"/>
                </a:solidFill>
              </a:rPr>
              <a:t>Parents, students, principals, teachers, environmentalists, businesses</a:t>
            </a:r>
            <a:endParaRPr lang="en-US" dirty="0">
              <a:solidFill>
                <a:srgbClr val="000000"/>
              </a:solidFill>
            </a:endParaRPr>
          </a:p>
        </p:txBody>
      </p:sp>
      <p:sp>
        <p:nvSpPr>
          <p:cNvPr id="9" name="TextBox 8"/>
          <p:cNvSpPr txBox="1"/>
          <p:nvPr/>
        </p:nvSpPr>
        <p:spPr>
          <a:xfrm>
            <a:off x="3189993" y="2231573"/>
            <a:ext cx="2812144" cy="1200329"/>
          </a:xfrm>
          <a:prstGeom prst="rect">
            <a:avLst/>
          </a:prstGeom>
          <a:noFill/>
        </p:spPr>
        <p:txBody>
          <a:bodyPr wrap="square" rtlCol="0">
            <a:spAutoFit/>
          </a:bodyPr>
          <a:lstStyle/>
          <a:p>
            <a:pPr algn="ctr"/>
            <a:r>
              <a:rPr lang="en-US" b="1" u="sng" dirty="0" smtClean="0">
                <a:solidFill>
                  <a:srgbClr val="000000"/>
                </a:solidFill>
              </a:rPr>
              <a:t>What should be done?</a:t>
            </a:r>
          </a:p>
          <a:p>
            <a:pPr algn="ctr"/>
            <a:r>
              <a:rPr lang="en-US" dirty="0" smtClean="0">
                <a:solidFill>
                  <a:srgbClr val="000000"/>
                </a:solidFill>
              </a:rPr>
              <a:t>Require all schools to be environmentally friendly</a:t>
            </a:r>
            <a:endParaRPr lang="en-US" dirty="0">
              <a:solidFill>
                <a:srgbClr val="000000"/>
              </a:solidFill>
            </a:endParaRPr>
          </a:p>
        </p:txBody>
      </p:sp>
      <p:sp>
        <p:nvSpPr>
          <p:cNvPr id="10" name="TextBox 9"/>
          <p:cNvSpPr txBox="1"/>
          <p:nvPr/>
        </p:nvSpPr>
        <p:spPr>
          <a:xfrm>
            <a:off x="3728835" y="1451426"/>
            <a:ext cx="2013857" cy="369332"/>
          </a:xfrm>
          <a:prstGeom prst="rect">
            <a:avLst/>
          </a:prstGeom>
          <a:noFill/>
        </p:spPr>
        <p:txBody>
          <a:bodyPr wrap="square" rtlCol="0">
            <a:spAutoFit/>
          </a:bodyPr>
          <a:lstStyle/>
          <a:p>
            <a:r>
              <a:rPr lang="en-US" b="1" dirty="0" smtClean="0">
                <a:solidFill>
                  <a:srgbClr val="000000"/>
                </a:solidFill>
              </a:rPr>
              <a:t>Proposal (Bill)</a:t>
            </a:r>
            <a:endParaRPr lang="en-US" b="1" dirty="0">
              <a:solidFill>
                <a:srgbClr val="000000"/>
              </a:solidFill>
            </a:endParaRPr>
          </a:p>
        </p:txBody>
      </p:sp>
      <p:cxnSp>
        <p:nvCxnSpPr>
          <p:cNvPr id="14" name="Straight Connector 13"/>
          <p:cNvCxnSpPr/>
          <p:nvPr/>
        </p:nvCxnSpPr>
        <p:spPr>
          <a:xfrm>
            <a:off x="3719284" y="1968499"/>
            <a:ext cx="1886858" cy="18143"/>
          </a:xfrm>
          <a:prstGeom prst="line">
            <a:avLst/>
          </a:prstGeom>
          <a:ln>
            <a:tailEnd type="none"/>
          </a:ln>
        </p:spPr>
        <p:style>
          <a:lnRef idx="2">
            <a:schemeClr val="accent4"/>
          </a:lnRef>
          <a:fillRef idx="0">
            <a:schemeClr val="accent4"/>
          </a:fillRef>
          <a:effectRef idx="1">
            <a:schemeClr val="accent4"/>
          </a:effectRef>
          <a:fontRef idx="minor">
            <a:schemeClr val="tx1"/>
          </a:fontRef>
        </p:style>
      </p:cxnSp>
      <p:cxnSp>
        <p:nvCxnSpPr>
          <p:cNvPr id="16" name="Straight Connector 15"/>
          <p:cNvCxnSpPr>
            <a:stCxn id="6" idx="1"/>
            <a:endCxn id="6" idx="5"/>
          </p:cNvCxnSpPr>
          <p:nvPr/>
        </p:nvCxnSpPr>
        <p:spPr>
          <a:xfrm rot="10800000" flipH="1">
            <a:off x="2893237" y="3347357"/>
            <a:ext cx="3438071"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18" name="Straight Connector 17"/>
          <p:cNvCxnSpPr/>
          <p:nvPr/>
        </p:nvCxnSpPr>
        <p:spPr>
          <a:xfrm flipV="1">
            <a:off x="2078601" y="4753429"/>
            <a:ext cx="4971143" cy="54428"/>
          </a:xfrm>
          <a:prstGeom prst="line">
            <a:avLst/>
          </a:prstGeom>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itle 32"/>
          <p:cNvSpPr>
            <a:spLocks noGrp="1"/>
          </p:cNvSpPr>
          <p:nvPr>
            <p:ph type="title"/>
          </p:nvPr>
        </p:nvSpPr>
        <p:spPr>
          <a:xfrm>
            <a:off x="1578428" y="304800"/>
            <a:ext cx="4948269" cy="719424"/>
          </a:xfrm>
        </p:spPr>
        <p:txBody>
          <a:bodyPr/>
          <a:lstStyle/>
          <a:p>
            <a:pPr algn="ctr"/>
            <a:r>
              <a:rPr lang="en-US" sz="3200" dirty="0" smtClean="0"/>
              <a:t>Research</a:t>
            </a:r>
            <a:endParaRPr lang="en-US" sz="3200" dirty="0"/>
          </a:p>
        </p:txBody>
      </p:sp>
      <p:sp>
        <p:nvSpPr>
          <p:cNvPr id="34" name="Content Placeholder 33"/>
          <p:cNvSpPr>
            <a:spLocks noGrp="1"/>
          </p:cNvSpPr>
          <p:nvPr>
            <p:ph idx="1"/>
          </p:nvPr>
        </p:nvSpPr>
        <p:spPr>
          <a:xfrm>
            <a:off x="436973" y="1024224"/>
            <a:ext cx="8520972" cy="5101940"/>
          </a:xfrm>
        </p:spPr>
        <p:txBody>
          <a:bodyPr>
            <a:noAutofit/>
          </a:bodyPr>
          <a:lstStyle/>
          <a:p>
            <a:r>
              <a:rPr lang="en-US" sz="2400" dirty="0" smtClean="0"/>
              <a:t>You will be divided up into interest groups – supporting or opposing the Bill</a:t>
            </a:r>
          </a:p>
          <a:p>
            <a:r>
              <a:rPr lang="en-US" sz="2400" dirty="0" smtClean="0"/>
              <a:t>– Committee of the Whole- You will not have much time research your issue using different resources</a:t>
            </a:r>
          </a:p>
          <a:p>
            <a:r>
              <a:rPr lang="en-US" sz="2400" dirty="0" smtClean="0"/>
              <a:t>Develop key points for why you oppose or support the Bill or why you oppose or support certain aspects of the Bill</a:t>
            </a:r>
          </a:p>
          <a:p>
            <a:r>
              <a:rPr lang="en-US" sz="2400" dirty="0" smtClean="0"/>
              <a:t>Come back together and </a:t>
            </a:r>
            <a:r>
              <a:rPr lang="en-US" sz="2400" smtClean="0"/>
              <a:t>share  </a:t>
            </a:r>
            <a:endParaRPr lang="en-US" sz="2400" dirty="0" smtClean="0"/>
          </a:p>
          <a:p>
            <a:r>
              <a:rPr lang="en-US" sz="2400" dirty="0" smtClean="0"/>
              <a:t>Committee of the Whole - Prepare rebuttals  </a:t>
            </a:r>
          </a:p>
          <a:p>
            <a:r>
              <a:rPr lang="en-US" sz="2400" dirty="0" smtClean="0"/>
              <a:t>These arguments will be used later in our Mock Legislature simulation.</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6447" y="1603786"/>
            <a:ext cx="3276600" cy="2739614"/>
          </a:xfrm>
        </p:spPr>
        <p:txBody>
          <a:bodyPr/>
          <a:lstStyle/>
          <a:p>
            <a:r>
              <a:rPr lang="en-US" sz="1800" dirty="0" smtClean="0"/>
              <a:t>The political party with the most elected </a:t>
            </a:r>
            <a:r>
              <a:rPr lang="en-US" sz="1800" b="1" dirty="0" smtClean="0"/>
              <a:t>M</a:t>
            </a:r>
            <a:r>
              <a:rPr lang="en-US" sz="1800" dirty="0" smtClean="0"/>
              <a:t>embers of the </a:t>
            </a:r>
            <a:r>
              <a:rPr lang="en-US" sz="1800" b="1" dirty="0" smtClean="0"/>
              <a:t>L</a:t>
            </a:r>
            <a:r>
              <a:rPr lang="en-US" sz="1800" dirty="0" smtClean="0"/>
              <a:t>egislative </a:t>
            </a:r>
            <a:r>
              <a:rPr lang="en-US" sz="1800" b="1" dirty="0" smtClean="0"/>
              <a:t>A</a:t>
            </a:r>
            <a:r>
              <a:rPr lang="en-US" sz="1800" dirty="0" smtClean="0"/>
              <a:t>ssemble (MLA) forms the Alberta Government</a:t>
            </a:r>
            <a:endParaRPr lang="en-US" sz="1800" dirty="0"/>
          </a:p>
        </p:txBody>
      </p:sp>
      <p:sp>
        <p:nvSpPr>
          <p:cNvPr id="5" name="Subtitle 4"/>
          <p:cNvSpPr>
            <a:spLocks noGrp="1"/>
          </p:cNvSpPr>
          <p:nvPr>
            <p:ph type="subTitle" idx="1"/>
          </p:nvPr>
        </p:nvSpPr>
        <p:spPr>
          <a:xfrm>
            <a:off x="4433047" y="5342845"/>
            <a:ext cx="3627121" cy="1222359"/>
          </a:xfrm>
        </p:spPr>
        <p:txBody>
          <a:bodyPr>
            <a:normAutofit/>
          </a:bodyPr>
          <a:lstStyle/>
          <a:p>
            <a:r>
              <a:rPr lang="en-US" sz="1800" b="1" dirty="0" smtClean="0"/>
              <a:t>Rachel </a:t>
            </a:r>
            <a:r>
              <a:rPr lang="en-US" sz="1800" b="1" dirty="0" err="1" smtClean="0"/>
              <a:t>Notley</a:t>
            </a:r>
            <a:r>
              <a:rPr lang="en-US" sz="1800" b="1" dirty="0" smtClean="0"/>
              <a:t> is the leader of the  NDP in Alberta– she then becomes the Premier of Alberta. </a:t>
            </a:r>
            <a:endParaRPr lang="en-US" sz="1800" b="1" dirty="0"/>
          </a:p>
        </p:txBody>
      </p:sp>
      <p:pic>
        <p:nvPicPr>
          <p:cNvPr id="8" name="Picture 7"/>
          <p:cNvPicPr>
            <a:picLocks noChangeAspect="1"/>
          </p:cNvPicPr>
          <p:nvPr/>
        </p:nvPicPr>
        <p:blipFill>
          <a:blip r:embed="rId2"/>
          <a:stretch>
            <a:fillRect/>
          </a:stretch>
        </p:blipFill>
        <p:spPr>
          <a:xfrm>
            <a:off x="5353083" y="467285"/>
            <a:ext cx="1916869" cy="670904"/>
          </a:xfrm>
          <a:prstGeom prst="rect">
            <a:avLst/>
          </a:prstGeom>
        </p:spPr>
      </p:pic>
      <p:sp>
        <p:nvSpPr>
          <p:cNvPr id="9" name="TextBox 8"/>
          <p:cNvSpPr txBox="1"/>
          <p:nvPr/>
        </p:nvSpPr>
        <p:spPr>
          <a:xfrm>
            <a:off x="1156447" y="5342845"/>
            <a:ext cx="32766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solidFill>
                  <a:schemeClr val="bg1"/>
                </a:solidFill>
              </a:rPr>
              <a:t>This is the party that will determine government policies until the next election.</a:t>
            </a:r>
            <a:endParaRPr lang="en-US" dirty="0">
              <a:solidFill>
                <a:schemeClr val="bg1"/>
              </a:solidFill>
            </a:endParaRPr>
          </a:p>
        </p:txBody>
      </p:sp>
      <p:pic>
        <p:nvPicPr>
          <p:cNvPr id="6" name="Picture Placeholder 5"/>
          <p:cNvPicPr>
            <a:picLocks noGrp="1" noChangeAspect="1"/>
          </p:cNvPicPr>
          <p:nvPr>
            <p:ph type="pic" sz="quarter" idx="13"/>
          </p:nvPr>
        </p:nvPicPr>
        <p:blipFill>
          <a:blip r:embed="rId3"/>
          <a:srcRect/>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p:sp>
      <p:sp>
        <p:nvSpPr>
          <p:cNvPr id="12" name="Title 11"/>
          <p:cNvSpPr>
            <a:spLocks noGrp="1"/>
          </p:cNvSpPr>
          <p:nvPr>
            <p:ph type="title"/>
          </p:nvPr>
        </p:nvSpPr>
        <p:spPr/>
        <p:txBody>
          <a:bodyPr/>
          <a:lstStyle/>
          <a:p>
            <a:endParaRPr lang="en-US"/>
          </a:p>
        </p:txBody>
      </p:sp>
      <p:sp>
        <p:nvSpPr>
          <p:cNvPr id="13" name="Text Placeholder 12"/>
          <p:cNvSpPr>
            <a:spLocks noGrp="1"/>
          </p:cNvSpPr>
          <p:nvPr>
            <p:ph type="body" sz="half" idx="2"/>
          </p:nvPr>
        </p:nvSpPr>
        <p:spPr/>
        <p:txBody>
          <a:bodyPr/>
          <a:lstStyle/>
          <a:p>
            <a:endParaRPr lang="en-US"/>
          </a:p>
        </p:txBody>
      </p:sp>
      <p:pic>
        <p:nvPicPr>
          <p:cNvPr id="75778" name="Picture 2"/>
          <p:cNvPicPr>
            <a:picLocks noChangeAspect="1" noChangeArrowheads="1"/>
          </p:cNvPicPr>
          <p:nvPr/>
        </p:nvPicPr>
        <p:blipFill>
          <a:blip r:embed="rId2"/>
          <a:srcRect/>
          <a:stretch>
            <a:fillRect/>
          </a:stretch>
        </p:blipFill>
        <p:spPr bwMode="auto">
          <a:xfrm>
            <a:off x="2952471" y="134527"/>
            <a:ext cx="5398712" cy="6470957"/>
          </a:xfrm>
          <a:prstGeom prst="rect">
            <a:avLst/>
          </a:prstGeom>
          <a:noFill/>
          <a:ln w="9525">
            <a:noFill/>
            <a:miter lim="800000"/>
            <a:headEnd/>
            <a:tailEnd/>
          </a:ln>
          <a:effectLst/>
        </p:spPr>
      </p:pic>
      <p:sp>
        <p:nvSpPr>
          <p:cNvPr id="16" name="TextBox 15"/>
          <p:cNvSpPr txBox="1"/>
          <p:nvPr/>
        </p:nvSpPr>
        <p:spPr>
          <a:xfrm>
            <a:off x="247815" y="296064"/>
            <a:ext cx="2523620" cy="6309420"/>
          </a:xfrm>
          <a:prstGeom prst="rect">
            <a:avLst/>
          </a:prstGeom>
          <a:noFill/>
        </p:spPr>
        <p:txBody>
          <a:bodyPr wrap="square" rtlCol="0">
            <a:spAutoFit/>
          </a:bodyPr>
          <a:lstStyle/>
          <a:p>
            <a:r>
              <a:rPr lang="en-US" dirty="0" smtClean="0"/>
              <a:t>Every MLA who won in their constituency will become a </a:t>
            </a:r>
            <a:r>
              <a:rPr lang="en-US" b="1" u="sng" dirty="0" smtClean="0"/>
              <a:t>M</a:t>
            </a:r>
            <a:r>
              <a:rPr lang="en-US" dirty="0" smtClean="0"/>
              <a:t>ember of the </a:t>
            </a:r>
            <a:r>
              <a:rPr lang="en-US" b="1" u="sng" dirty="0" smtClean="0"/>
              <a:t>L</a:t>
            </a:r>
            <a:r>
              <a:rPr lang="en-US" dirty="0" smtClean="0"/>
              <a:t>egislature </a:t>
            </a:r>
            <a:r>
              <a:rPr lang="en-US" b="1" u="sng" dirty="0" smtClean="0"/>
              <a:t>A</a:t>
            </a:r>
            <a:r>
              <a:rPr lang="en-US" dirty="0" smtClean="0"/>
              <a:t>ssembly. </a:t>
            </a:r>
          </a:p>
          <a:p>
            <a:endParaRPr lang="en-US" dirty="0" smtClean="0"/>
          </a:p>
          <a:p>
            <a:r>
              <a:rPr lang="en-US" dirty="0" err="1" smtClean="0"/>
              <a:t>MLAs</a:t>
            </a:r>
            <a:r>
              <a:rPr lang="en-US" dirty="0" smtClean="0"/>
              <a:t>  are divided up as:</a:t>
            </a:r>
          </a:p>
          <a:p>
            <a:r>
              <a:rPr lang="en-US" sz="2000" b="1" u="sng" dirty="0" smtClean="0">
                <a:latin typeface="Baskerville"/>
                <a:cs typeface="Baskerville"/>
              </a:rPr>
              <a:t>Private Members:</a:t>
            </a:r>
          </a:p>
          <a:p>
            <a:r>
              <a:rPr lang="en-US" dirty="0" smtClean="0">
                <a:latin typeface="Century Gothic"/>
                <a:cs typeface="Century Gothic"/>
              </a:rPr>
              <a:t>MLA who is not a </a:t>
            </a:r>
            <a:r>
              <a:rPr lang="en-US" dirty="0">
                <a:latin typeface="Century Gothic"/>
                <a:cs typeface="Century Gothic"/>
              </a:rPr>
              <a:t>C</a:t>
            </a:r>
            <a:r>
              <a:rPr lang="en-US" dirty="0" smtClean="0">
                <a:latin typeface="Century Gothic"/>
                <a:cs typeface="Century Gothic"/>
              </a:rPr>
              <a:t>abinet Minister</a:t>
            </a:r>
          </a:p>
          <a:p>
            <a:r>
              <a:rPr lang="en-US" sz="1600" dirty="0" smtClean="0">
                <a:latin typeface="Century Gothic"/>
                <a:cs typeface="Century Gothic"/>
              </a:rPr>
              <a:t>Debate and usually support government bills</a:t>
            </a:r>
          </a:p>
          <a:p>
            <a:endParaRPr lang="en-US" dirty="0" smtClean="0">
              <a:latin typeface="Century Gothic"/>
              <a:cs typeface="Century Gothic"/>
            </a:endParaRPr>
          </a:p>
          <a:p>
            <a:r>
              <a:rPr lang="en-US" sz="2000" b="1" u="sng" dirty="0" smtClean="0">
                <a:latin typeface="Baskerville"/>
                <a:cs typeface="Baskerville"/>
              </a:rPr>
              <a:t>Cabinet Ministers:</a:t>
            </a:r>
          </a:p>
          <a:p>
            <a:r>
              <a:rPr lang="en-US" sz="2000" dirty="0" smtClean="0">
                <a:latin typeface="Century Gothic"/>
                <a:cs typeface="Century Gothic"/>
              </a:rPr>
              <a:t>A MLA who is head of a ministry</a:t>
            </a:r>
          </a:p>
          <a:p>
            <a:r>
              <a:rPr lang="en-US" sz="1200" dirty="0" smtClean="0">
                <a:latin typeface="Century Gothic"/>
                <a:cs typeface="Century Gothic"/>
              </a:rPr>
              <a:t>Finance , energy. Education, human services, jobs, municipal affairs… to name a few – the Premier picks the cabinet ministers</a:t>
            </a:r>
            <a:endParaRPr lang="en-US" sz="1200" dirty="0">
              <a:latin typeface="Century Gothic"/>
              <a:cs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lta2015.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981" r="-13981"/>
          <a:stretch>
            <a:fillRect/>
          </a:stretch>
        </p:blipFill>
        <p:spPr>
          <a:xfrm>
            <a:off x="2268448" y="249486"/>
            <a:ext cx="6579020" cy="6163190"/>
          </a:xfrm>
        </p:spPr>
      </p:pic>
      <p:sp>
        <p:nvSpPr>
          <p:cNvPr id="6" name="TextBox 5"/>
          <p:cNvSpPr txBox="1"/>
          <p:nvPr/>
        </p:nvSpPr>
        <p:spPr>
          <a:xfrm>
            <a:off x="650515" y="805457"/>
            <a:ext cx="1951546" cy="646331"/>
          </a:xfrm>
          <a:prstGeom prst="rect">
            <a:avLst/>
          </a:prstGeom>
          <a:noFill/>
        </p:spPr>
        <p:txBody>
          <a:bodyPr wrap="square" rtlCol="0">
            <a:spAutoFit/>
          </a:bodyPr>
          <a:lstStyle/>
          <a:p>
            <a:r>
              <a:rPr lang="en-US" dirty="0" smtClean="0"/>
              <a:t>2015 general election</a:t>
            </a:r>
            <a:endParaRPr lang="en-US" dirty="0"/>
          </a:p>
        </p:txBody>
      </p:sp>
    </p:spTree>
    <p:extLst>
      <p:ext uri="{BB962C8B-B14F-4D97-AF65-F5344CB8AC3E}">
        <p14:creationId xmlns:p14="http://schemas.microsoft.com/office/powerpoint/2010/main" val="2668378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Shot 2016-03-01 at 12.46.16 PM.p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758" b="-4725"/>
          <a:stretch/>
        </p:blipFill>
        <p:spPr>
          <a:xfrm>
            <a:off x="134925" y="1756150"/>
            <a:ext cx="8811036" cy="3648850"/>
          </a:xfrm>
        </p:spPr>
      </p:pic>
      <p:sp>
        <p:nvSpPr>
          <p:cNvPr id="4" name="Text Placeholder 3"/>
          <p:cNvSpPr>
            <a:spLocks noGrp="1"/>
          </p:cNvSpPr>
          <p:nvPr>
            <p:ph type="body" sz="half" idx="2"/>
          </p:nvPr>
        </p:nvSpPr>
        <p:spPr>
          <a:xfrm>
            <a:off x="1090786" y="450850"/>
            <a:ext cx="4924425" cy="627797"/>
          </a:xfrm>
        </p:spPr>
        <p:txBody>
          <a:bodyPr>
            <a:normAutofit/>
          </a:bodyPr>
          <a:lstStyle/>
          <a:p>
            <a:r>
              <a:rPr lang="en-US" sz="2000" dirty="0" smtClean="0"/>
              <a:t>The flip after the </a:t>
            </a:r>
            <a:r>
              <a:rPr lang="en-US" sz="2000" smtClean="0"/>
              <a:t>2015 election</a:t>
            </a:r>
            <a:endParaRPr lang="en-US" sz="2000" dirty="0"/>
          </a:p>
        </p:txBody>
      </p:sp>
    </p:spTree>
    <p:extLst>
      <p:ext uri="{BB962C8B-B14F-4D97-AF65-F5344CB8AC3E}">
        <p14:creationId xmlns:p14="http://schemas.microsoft.com/office/powerpoint/2010/main" val="6669299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5933203" y="3262731"/>
            <a:ext cx="2431428" cy="615002"/>
          </a:xfrm>
        </p:spPr>
        <p:txBody>
          <a:bodyPr>
            <a:normAutofit fontScale="70000" lnSpcReduction="20000"/>
          </a:bodyPr>
          <a:lstStyle/>
          <a:p>
            <a:r>
              <a:rPr lang="en-US" dirty="0" smtClean="0"/>
              <a:t>What do these people do for us in the Legislature?</a:t>
            </a:r>
          </a:p>
          <a:p>
            <a:r>
              <a:rPr lang="en-US" dirty="0" smtClean="0"/>
              <a:t> </a:t>
            </a:r>
            <a:endParaRPr lang="en-US" dirty="0"/>
          </a:p>
        </p:txBody>
      </p:sp>
      <p:sp>
        <p:nvSpPr>
          <p:cNvPr id="8" name="Text Placeholder 7"/>
          <p:cNvSpPr>
            <a:spLocks noGrp="1"/>
          </p:cNvSpPr>
          <p:nvPr>
            <p:ph type="body" sz="half" idx="15"/>
          </p:nvPr>
        </p:nvSpPr>
        <p:spPr>
          <a:xfrm>
            <a:off x="5933203" y="5209535"/>
            <a:ext cx="2431428" cy="683265"/>
          </a:xfrm>
        </p:spPr>
        <p:txBody>
          <a:bodyPr/>
          <a:lstStyle/>
          <a:p>
            <a:r>
              <a:rPr lang="en-US" dirty="0" smtClean="0"/>
              <a:t>Why do Alberta citizens elect </a:t>
            </a:r>
            <a:r>
              <a:rPr lang="en-US" dirty="0" err="1" smtClean="0"/>
              <a:t>MLAs</a:t>
            </a:r>
            <a:r>
              <a:rPr lang="en-US" dirty="0" smtClean="0"/>
              <a:t>?</a:t>
            </a:r>
            <a:endParaRPr lang="en-US" dirty="0"/>
          </a:p>
        </p:txBody>
      </p:sp>
      <p:sp>
        <p:nvSpPr>
          <p:cNvPr id="11" name="Text Placeholder 10"/>
          <p:cNvSpPr>
            <a:spLocks noGrp="1"/>
          </p:cNvSpPr>
          <p:nvPr>
            <p:ph type="body" sz="half" idx="16"/>
          </p:nvPr>
        </p:nvSpPr>
        <p:spPr>
          <a:xfrm>
            <a:off x="5933203" y="4534848"/>
            <a:ext cx="2524126" cy="674687"/>
          </a:xfrm>
        </p:spPr>
        <p:txBody>
          <a:bodyPr/>
          <a:lstStyle/>
          <a:p>
            <a:r>
              <a:rPr lang="en-US" dirty="0" smtClean="0"/>
              <a:t>Where do the government and </a:t>
            </a:r>
            <a:r>
              <a:rPr lang="en-US" dirty="0" err="1" smtClean="0"/>
              <a:t>MLAs</a:t>
            </a:r>
            <a:r>
              <a:rPr lang="en-US" dirty="0" smtClean="0"/>
              <a:t> get ideas for new laws?</a:t>
            </a:r>
            <a:endParaRPr lang="en-US" dirty="0"/>
          </a:p>
        </p:txBody>
      </p:sp>
      <p:sp>
        <p:nvSpPr>
          <p:cNvPr id="16" name="Text Placeholder 15"/>
          <p:cNvSpPr>
            <a:spLocks noGrp="1"/>
          </p:cNvSpPr>
          <p:nvPr>
            <p:ph type="body" sz="half" idx="17"/>
          </p:nvPr>
        </p:nvSpPr>
        <p:spPr>
          <a:xfrm>
            <a:off x="5840505" y="2588044"/>
            <a:ext cx="2524126" cy="674687"/>
          </a:xfrm>
        </p:spPr>
        <p:txBody>
          <a:bodyPr/>
          <a:lstStyle/>
          <a:p>
            <a:r>
              <a:rPr lang="en-US" dirty="0" smtClean="0"/>
              <a:t>Why do Alberta citizens elect </a:t>
            </a:r>
            <a:r>
              <a:rPr lang="en-US" dirty="0" err="1" smtClean="0"/>
              <a:t>MLAs</a:t>
            </a:r>
            <a:r>
              <a:rPr lang="en-US" dirty="0" smtClean="0"/>
              <a:t>?</a:t>
            </a:r>
            <a:endParaRPr lang="en-US" dirty="0"/>
          </a:p>
        </p:txBody>
      </p:sp>
      <p:sp>
        <p:nvSpPr>
          <p:cNvPr id="17" name="TextBox 16"/>
          <p:cNvSpPr txBox="1"/>
          <p:nvPr/>
        </p:nvSpPr>
        <p:spPr>
          <a:xfrm>
            <a:off x="511322" y="824775"/>
            <a:ext cx="2243218" cy="3139321"/>
          </a:xfrm>
          <a:prstGeom prst="rect">
            <a:avLst/>
          </a:prstGeom>
          <a:noFill/>
        </p:spPr>
        <p:txBody>
          <a:bodyPr wrap="square" rtlCol="0">
            <a:spAutoFit/>
          </a:bodyPr>
          <a:lstStyle/>
          <a:p>
            <a:r>
              <a:rPr lang="en-US" dirty="0" smtClean="0"/>
              <a:t>Who Does what?</a:t>
            </a:r>
          </a:p>
          <a:p>
            <a:r>
              <a:rPr lang="en-US" dirty="0" smtClean="0">
                <a:hlinkClick r:id="rId2"/>
              </a:rPr>
              <a:t>http://youtu.be/AVE3OsR5W-0</a:t>
            </a:r>
            <a:endParaRPr lang="en-US" dirty="0" smtClean="0"/>
          </a:p>
          <a:p>
            <a:endParaRPr lang="en-US" dirty="0" smtClean="0"/>
          </a:p>
          <a:p>
            <a:r>
              <a:rPr lang="en-US" dirty="0" smtClean="0"/>
              <a:t>What does each level of Government do?</a:t>
            </a:r>
          </a:p>
          <a:p>
            <a:endParaRPr lang="en-US" dirty="0" smtClean="0"/>
          </a:p>
          <a:p>
            <a:r>
              <a:rPr lang="en-US" dirty="0" smtClean="0">
                <a:hlinkClick r:id="rId3"/>
              </a:rPr>
              <a:t>http://youtu.be/BwbnUkxcrV8</a:t>
            </a:r>
            <a:endParaRPr lang="en-US" dirty="0" smtClean="0"/>
          </a:p>
          <a:p>
            <a:endParaRPr lang="en-US" dirty="0"/>
          </a:p>
        </p:txBody>
      </p:sp>
      <p:sp>
        <p:nvSpPr>
          <p:cNvPr id="18" name="TextBox 17"/>
          <p:cNvSpPr txBox="1"/>
          <p:nvPr/>
        </p:nvSpPr>
        <p:spPr>
          <a:xfrm>
            <a:off x="3021107" y="210993"/>
            <a:ext cx="2743200" cy="6463309"/>
          </a:xfrm>
          <a:prstGeom prst="rect">
            <a:avLst/>
          </a:prstGeom>
          <a:noFill/>
        </p:spPr>
        <p:txBody>
          <a:bodyPr wrap="square" rtlCol="0">
            <a:spAutoFit/>
          </a:bodyPr>
          <a:lstStyle/>
          <a:p>
            <a:r>
              <a:rPr lang="en-US" b="1" u="sng" dirty="0" smtClean="0"/>
              <a:t>Provincial:</a:t>
            </a:r>
          </a:p>
          <a:p>
            <a:r>
              <a:rPr lang="en-US" dirty="0" smtClean="0"/>
              <a:t>Schools, education, health care, social assistance, natural resources, licenses</a:t>
            </a:r>
          </a:p>
          <a:p>
            <a:endParaRPr lang="en-US" dirty="0" smtClean="0"/>
          </a:p>
          <a:p>
            <a:endParaRPr lang="en-US" dirty="0" smtClean="0"/>
          </a:p>
          <a:p>
            <a:r>
              <a:rPr lang="en-US" b="1" u="sng" dirty="0" smtClean="0"/>
              <a:t>Municipal:</a:t>
            </a:r>
          </a:p>
          <a:p>
            <a:r>
              <a:rPr lang="en-US" dirty="0" smtClean="0"/>
              <a:t>Libraries, snow removal, transit, building permits, property taxes, water, waste management</a:t>
            </a:r>
          </a:p>
          <a:p>
            <a:endParaRPr lang="en-US" dirty="0" smtClean="0"/>
          </a:p>
          <a:p>
            <a:r>
              <a:rPr lang="en-US" b="1" u="sng" dirty="0" smtClean="0"/>
              <a:t>Federal:</a:t>
            </a:r>
          </a:p>
          <a:p>
            <a:r>
              <a:rPr lang="en-US" dirty="0" smtClean="0"/>
              <a:t>National security, defense, military, international relations, citizenship and immigration, money, banking, postal service</a:t>
            </a:r>
          </a:p>
          <a:p>
            <a:endParaRPr lang="en-US" dirty="0" smtClean="0"/>
          </a:p>
          <a:p>
            <a:endParaRPr lang="en-US" dirty="0"/>
          </a:p>
        </p:txBody>
      </p:sp>
      <p:sp>
        <p:nvSpPr>
          <p:cNvPr id="19" name="TextBox 18"/>
          <p:cNvSpPr txBox="1"/>
          <p:nvPr/>
        </p:nvSpPr>
        <p:spPr>
          <a:xfrm>
            <a:off x="511322" y="4353188"/>
            <a:ext cx="1962816" cy="1754327"/>
          </a:xfrm>
          <a:prstGeom prst="rect">
            <a:avLst/>
          </a:prstGeom>
          <a:noFill/>
        </p:spPr>
        <p:txBody>
          <a:bodyPr wrap="square" rtlCol="0">
            <a:spAutoFit/>
          </a:bodyPr>
          <a:lstStyle/>
          <a:p>
            <a:r>
              <a:rPr lang="en-US" dirty="0" smtClean="0"/>
              <a:t>Shared:</a:t>
            </a:r>
          </a:p>
          <a:p>
            <a:r>
              <a:rPr lang="en-US" dirty="0" smtClean="0"/>
              <a:t>Roads, laws, police, environment, parks, tourism</a:t>
            </a:r>
          </a:p>
          <a:p>
            <a:endParaRPr lang="en-US" dirty="0"/>
          </a:p>
        </p:txBody>
      </p:sp>
      <p:sp>
        <p:nvSpPr>
          <p:cNvPr id="9" name="Text Placeholder 15"/>
          <p:cNvSpPr txBox="1">
            <a:spLocks/>
          </p:cNvSpPr>
          <p:nvPr/>
        </p:nvSpPr>
        <p:spPr>
          <a:xfrm>
            <a:off x="5933203" y="1756108"/>
            <a:ext cx="2524126" cy="674687"/>
          </a:xfrm>
          <a:prstGeom prst="rect">
            <a:avLst/>
          </a:prstGeom>
        </p:spPr>
        <p:txBody>
          <a:bodyPr vert="horz" lIns="91440" tIns="45720" rIns="91440" bIns="45720" rtlCol="0" anchor="b" anchorCtr="0">
            <a:noAutofit/>
          </a:bodyPr>
          <a:lstStyle>
            <a:lvl1pPr marL="0" indent="0" algn="l" defTabSz="914400" rtl="0" eaLnBrk="1" latinLnBrk="0" hangingPunct="1">
              <a:spcBef>
                <a:spcPct val="0"/>
              </a:spcBef>
              <a:buClr>
                <a:schemeClr val="accent1"/>
              </a:buClr>
              <a:buSzPct val="130000"/>
              <a:buFont typeface="Wingdings" pitchFamily="2" charset="2"/>
              <a:buNone/>
              <a:defRPr sz="1800" b="0" kern="1200">
                <a:solidFill>
                  <a:schemeClr val="accent1"/>
                </a:solidFill>
                <a:latin typeface="+mj-lt"/>
                <a:ea typeface="+mj-ea"/>
                <a:cs typeface="+mj-cs"/>
              </a:defRPr>
            </a:lvl1pPr>
            <a:lvl2pPr marL="457200" indent="0" algn="l" defTabSz="914400" rtl="0" eaLnBrk="1" latinLnBrk="0" hangingPunct="1">
              <a:spcBef>
                <a:spcPts val="600"/>
              </a:spcBef>
              <a:buClr>
                <a:schemeClr val="accent2"/>
              </a:buClr>
              <a:buSzPct val="130000"/>
              <a:buFont typeface="Wingdings" pitchFamily="2" charset="2"/>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ts val="600"/>
              </a:spcBef>
              <a:buClr>
                <a:schemeClr val="accent1"/>
              </a:buClr>
              <a:buSzPct val="130000"/>
              <a:buFont typeface="Wingdings" pitchFamily="2" charset="2"/>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ts val="600"/>
              </a:spcBef>
              <a:buClr>
                <a:schemeClr val="accent2"/>
              </a:buClr>
              <a:buSzPct val="130000"/>
              <a:buFont typeface="Wingdings" pitchFamily="2" charset="2"/>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ts val="600"/>
              </a:spcBef>
              <a:buClr>
                <a:schemeClr val="accent1"/>
              </a:buClr>
              <a:buSzPct val="130000"/>
              <a:buFont typeface="Wingdings" pitchFamily="2" charset="2"/>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If you were Premier, what would be some of your duties?</a:t>
            </a:r>
            <a:endParaRPr lang="en-US" dirty="0"/>
          </a:p>
        </p:txBody>
      </p:sp>
      <p:sp>
        <p:nvSpPr>
          <p:cNvPr id="10" name="Text Placeholder 15"/>
          <p:cNvSpPr txBox="1">
            <a:spLocks/>
          </p:cNvSpPr>
          <p:nvPr/>
        </p:nvSpPr>
        <p:spPr>
          <a:xfrm>
            <a:off x="5933203" y="847418"/>
            <a:ext cx="2524126" cy="674687"/>
          </a:xfrm>
          <a:prstGeom prst="rect">
            <a:avLst/>
          </a:prstGeom>
        </p:spPr>
        <p:txBody>
          <a:bodyPr vert="horz" lIns="91440" tIns="45720" rIns="91440" bIns="45720" rtlCol="0" anchor="b" anchorCtr="0">
            <a:noAutofit/>
          </a:bodyPr>
          <a:lstStyle>
            <a:lvl1pPr marL="0" indent="0" algn="l" defTabSz="914400" rtl="0" eaLnBrk="1" latinLnBrk="0" hangingPunct="1">
              <a:spcBef>
                <a:spcPct val="0"/>
              </a:spcBef>
              <a:buClr>
                <a:schemeClr val="accent1"/>
              </a:buClr>
              <a:buSzPct val="130000"/>
              <a:buFont typeface="Wingdings" pitchFamily="2" charset="2"/>
              <a:buNone/>
              <a:defRPr sz="1800" b="0" kern="1200">
                <a:solidFill>
                  <a:schemeClr val="accent1"/>
                </a:solidFill>
                <a:latin typeface="+mj-lt"/>
                <a:ea typeface="+mj-ea"/>
                <a:cs typeface="+mj-cs"/>
              </a:defRPr>
            </a:lvl1pPr>
            <a:lvl2pPr marL="457200" indent="0" algn="l" defTabSz="914400" rtl="0" eaLnBrk="1" latinLnBrk="0" hangingPunct="1">
              <a:spcBef>
                <a:spcPts val="600"/>
              </a:spcBef>
              <a:buClr>
                <a:schemeClr val="accent2"/>
              </a:buClr>
              <a:buSzPct val="130000"/>
              <a:buFont typeface="Wingdings" pitchFamily="2" charset="2"/>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ts val="600"/>
              </a:spcBef>
              <a:buClr>
                <a:schemeClr val="accent1"/>
              </a:buClr>
              <a:buSzPct val="130000"/>
              <a:buFont typeface="Wingdings" pitchFamily="2" charset="2"/>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ts val="600"/>
              </a:spcBef>
              <a:buClr>
                <a:schemeClr val="accent2"/>
              </a:buClr>
              <a:buSzPct val="130000"/>
              <a:buFont typeface="Wingdings" pitchFamily="2" charset="2"/>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ts val="600"/>
              </a:spcBef>
              <a:buClr>
                <a:schemeClr val="accent1"/>
              </a:buClr>
              <a:buSzPct val="130000"/>
              <a:buFont typeface="Wingdings" pitchFamily="2" charset="2"/>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Homework: answer the following questions in your student handbook</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Just a Bill.jpg"/>
          <p:cNvPicPr>
            <a:picLocks noGrp="1" noChangeAspect="1"/>
          </p:cNvPicPr>
          <p:nvPr>
            <p:ph type="pic" sz="quarter" idx="13"/>
          </p:nvPr>
        </p:nvPicPr>
        <p:blipFill>
          <a:blip r:embed="rId2"/>
          <a:srcRect l="-10929" r="-10929"/>
          <a:stretch>
            <a:fillRect/>
          </a:stretch>
        </p:blipFill>
        <p:spPr/>
      </p:pic>
      <p:sp>
        <p:nvSpPr>
          <p:cNvPr id="6" name="Title 5"/>
          <p:cNvSpPr>
            <a:spLocks noGrp="1"/>
          </p:cNvSpPr>
          <p:nvPr>
            <p:ph type="ctrTitle"/>
          </p:nvPr>
        </p:nvSpPr>
        <p:spPr/>
        <p:txBody>
          <a:bodyPr/>
          <a:lstStyle/>
          <a:p>
            <a:r>
              <a:rPr lang="en-US" dirty="0" smtClean="0"/>
              <a:t>How a Bill becomes a Law</a:t>
            </a:r>
            <a:endParaRPr lang="en-US" dirty="0"/>
          </a:p>
        </p:txBody>
      </p:sp>
      <p:sp>
        <p:nvSpPr>
          <p:cNvPr id="7" name="Text Placeholder 6"/>
          <p:cNvSpPr>
            <a:spLocks noGrp="1"/>
          </p:cNvSpPr>
          <p:nvPr>
            <p:ph type="subTitle" idx="1"/>
          </p:nvPr>
        </p:nvSpPr>
        <p:spPr/>
        <p:txBody>
          <a:bodyPr/>
          <a:lstStyle/>
          <a:p>
            <a:r>
              <a:rPr lang="en-US" b="1" u="sng" dirty="0" smtClean="0">
                <a:hlinkClick r:id="rId3"/>
              </a:rPr>
              <a:t>http://youtu.be/yzflLqk0ksM</a:t>
            </a:r>
            <a:endParaRPr lang="en-US" dirty="0" smtClean="0"/>
          </a:p>
          <a:p>
            <a:r>
              <a:rPr lang="en-US" dirty="0">
                <a:hlinkClick r:id="rId4"/>
              </a:rPr>
              <a:t>http://youtu.be/</a:t>
            </a:r>
            <a:r>
              <a:rPr lang="en-US" dirty="0" smtClean="0">
                <a:hlinkClick r:id="rId4"/>
              </a:rPr>
              <a:t>x_Vm7oaoOuU</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14788</TotalTime>
  <Words>1786</Words>
  <Application>Microsoft Macintosh PowerPoint</Application>
  <PresentationFormat>On-screen Show (4:3)</PresentationFormat>
  <Paragraphs>175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Inspiration</vt:lpstr>
      <vt:lpstr>Alberta Legislature</vt:lpstr>
      <vt:lpstr>Calgary – divided into 14 Wards elects 14 councilors- - they represent us/their wards at city council.  </vt:lpstr>
      <vt:lpstr>Let’s Party??? There are 9 registered political parties in Alberta MLA’s belong to a political party.  </vt:lpstr>
      <vt:lpstr>The political party with the most elected Members of the Legislative Assemble (MLA) forms the Alberta Government</vt:lpstr>
      <vt:lpstr>PowerPoint Presentation</vt:lpstr>
      <vt:lpstr>PowerPoint Presentation</vt:lpstr>
      <vt:lpstr>PowerPoint Presentation</vt:lpstr>
      <vt:lpstr>PowerPoint Presentation</vt:lpstr>
      <vt:lpstr>How a Bill becomes a Law</vt:lpstr>
      <vt:lpstr>Introduction of a Bill </vt:lpstr>
      <vt:lpstr>PowerPoint Presentation</vt:lpstr>
      <vt:lpstr>PowerPoint Presentation</vt:lpstr>
      <vt:lpstr>Let’s review</vt:lpstr>
      <vt:lpstr>Let’s Debate! </vt:lpstr>
      <vt:lpstr>Legislative debate is to consider a proposal for a new law</vt:lpstr>
      <vt:lpstr>PowerPoint Presentation</vt:lpstr>
      <vt:lpstr>PowerPoint Presentation</vt:lpstr>
      <vt:lpstr>PowerPoint Presentation</vt:lpstr>
      <vt:lpstr>THINK, PAIR SHARE</vt:lpstr>
      <vt:lpstr>The Legislative Assembly</vt:lpstr>
      <vt:lpstr>Daily Routine in the Legislative Assembly</vt:lpstr>
      <vt:lpstr>Procession</vt:lpstr>
      <vt:lpstr>The Sergeant-at-Arms</vt:lpstr>
      <vt:lpstr>Speaker of the Assembly Honorable Robert Wanner</vt:lpstr>
      <vt:lpstr>Inside the House the clerk of the assembly</vt:lpstr>
      <vt:lpstr>Lieutenant Governor</vt:lpstr>
      <vt:lpstr>Clerk of the Legislative Assembly</vt:lpstr>
      <vt:lpstr>Working together</vt:lpstr>
      <vt:lpstr>How the provincial government works</vt:lpstr>
      <vt:lpstr>Go over each role</vt:lpstr>
      <vt:lpstr>Let’s Make a New Law!!!</vt:lpstr>
      <vt:lpstr>Developing a Bill Proposal for Debate Bill 501 The School uniform Act Group One</vt:lpstr>
      <vt:lpstr>Developing a Bill Proposal for Debate Bill 502  The Environmentally Friendly Schools Act Group two</vt:lpstr>
      <vt:lpstr>Research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Alberta Legislature</dc:title>
  <dc:creator>Carla-Jayne Samuelson</dc:creator>
  <cp:lastModifiedBy>CBE CBE</cp:lastModifiedBy>
  <cp:revision>30</cp:revision>
  <dcterms:created xsi:type="dcterms:W3CDTF">2014-02-23T14:15:27Z</dcterms:created>
  <dcterms:modified xsi:type="dcterms:W3CDTF">2016-03-01T22:47:59Z</dcterms:modified>
</cp:coreProperties>
</file>